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id" initials="L" lastIdx="14" clrIdx="0">
    <p:extLst>
      <p:ext uri="{19B8F6BF-5375-455C-9EA6-DF929625EA0E}">
        <p15:presenceInfo xmlns:p15="http://schemas.microsoft.com/office/powerpoint/2012/main" userId="Leon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07T12:35:54.460" idx="1">
    <p:pos x="7387" y="2128"/>
    <p:text>Це робить фактор неідеальності важливим параметром, який може бути використаний для опису електричної 
поведінки фотоелектричних модулів і характеристики рекомбінації в кремнієвих сонячних елементів.</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6-10T06:21:58.149" idx="12">
    <p:pos x="6939" y="285"/>
    <p:text>Розглянемо тепер вплив рівня легування. У випадку високих температур (340 К) при збільшенні рівня легування спостерігається зростання фактору неідеальності, яке характеризується здебільшого достатньо швидким насиченням. У випадку низьких концентрацій рекомбінаційних центрів ( коли концентрація заліза близько 10 в 10 см -3 ) виявлена немонотонність залежності фактору неідеальності від логарифму концентрації легування. При кімнатних температурах фактор ідеальності практично не залежить від концентрації легуючої домішки. Треба сказати, що температурна залежність фактору неідеальності є суттєвою при концентрації легування 10 в 15 см -3, але при 10 в 17 ця залежність практично не спостерігається.  Залежність фактору неідеальності від концентрації домішкового заліза підсилюється при збільшенні концентрації бору.</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6-10T06:31:51.438" idx="13">
    <p:pos x="3714" y="1339"/>
    <p:text>І, нарешті, розглянемо вплив домішкового заліза. Величину фактору неідеальності можна використовувати для оцінки концентрації домішкового заліза. При зростанні концентрації заліза фактор неідеальності монотонно зростає, через рекомбінаційні процеси. Проте залежність є слабкою при Na = 10 в 15. Збільшення концентрації легуючої домішки покращує ситуацію. Також цьому сприяє підвищення температури. Іншим показником для оцінки є зміна фактору неідеальності після світло-індукованого розпаду пар. Характер залежності цього показника від концентрації домішкового заліза не є постійним.</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6-10T03:26:34.712" idx="3">
    <p:pos x="6966" y="1878"/>
    <p:text>Порядок дій в роботі можна узагальнити такою схемою: спочатку ми змоделювали нашу структуру, далі провели розрахунки ВАХ, потім ми  апроксимували ці ВАХ і, нарешті, зробили аналіз отриманних даних. Розглянемо кожний пункт схеми більш детально.</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6-10T04:12:51.248" idx="4">
    <p:pos x="6975" y="1552"/>
    <p:text>Для модулювання використовували наведену схему. В якій є емітерний n+ шар (ділянка 1), шар p бази з дірковою провідністю  (ділянка 2) та шар p+ для створення поля на задній поверхні напівпровідника ( ділянка 3). Ми задавали для моделювання наступні параметри, саме реальні  температурні залежності параметрів з нової літератури : Ефективні густини станів поблизу границь дозволених зон, теплові швидкості носіїв, відповідні ефективні маси.</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6-10T04:25:31.863" idx="5">
    <p:pos x="7102" y="1729"/>
    <p:text>Крім того ми обчислювали відповідну ширину забороненої зони (Eg), при цьому враховували звуження забороненої зони окремо для n та p шарів(delta Eg). Оцінили власну концентрацію носіїв заряду в напівпровіднику(ni), а також використали для розрахунків наведені коефіцієнти Оже-рекомбінації (Сp0).</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6-10T04:53:46.301" idx="6">
    <p:pos x="6638" y="462"/>
    <p:text>При моделюванні дефектів ми  враховували, що в стані термодинамічної рівноваги співвідношення між концентраціями разних станів описується наведеним виразом. Крім цього ми вважали, що у кремнії з дірковою провідністю переважна більшість додатньо заряджених атомів заліза утворює пари з легуючою домішкою, зокрема в кремнії є пари FeB. Для цієї пари ми вважали, що це бістабільний дефект, який в нашому випадку перебуває в конфігурації з тригональною симетрією. Енергетичне положення рівнів відповідно до нашої конфігурації наведено. Хочеться сказати, що крім випадків тригональної симетрії можливі випадки з орторомбічною симетрією, але вона спостерігається при достатьно низких температурах (менше за 150 К). Крім цього ми розраховували поперечні перерізи захоплення носіїв для акцепторного та донорного рівнів. Треба сказати, що для донорних рівнів перерізи вважаються температурно незалежними.</p:text>
    <p:extLst>
      <p:ext uri="{C676402C-5697-4E1C-873F-D02D1690AC5C}">
        <p15:threadingInfo xmlns:p15="http://schemas.microsoft.com/office/powerpoint/2012/main" timeZoneBias="-180"/>
      </p:ext>
    </p:extLst>
  </p:cm>
  <p:cm authorId="1" dt="2020-06-10T05:05:25.375" idx="7">
    <p:pos x="7028" y="471"/>
    <p:text>З іншого боку пара FeB може легко зруйнуватися при кімнатній температурі шляхом освітлення. У зв'язку з цим в роботі розглядалися два випадки (всі атоми заліза утворюють комплекси, і випадок рівноважного стану, коли в кристалі присутні як неспарені міжвузлові атоми заліза, так і пари FeB. Тоді співвідношення між концентраціями набуває новий вигляд. На графіку наведен просторовий розподіл положення рівня Фермі, а також концентрації неспарених атомів заліза на концентрації пар FeB в p та p+ ділянках по товщині. Треба сказати що розподіл конценрації для неспарених атомів заліза є наближенно постійною величиною при зміні товщини.</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6-10T05:28:39.611" idx="8">
    <p:pos x="10" y="10"/>
    <p:text>Для розрахунку ВАХ використовувалася програма SCAPS. Під час модулювання варіювалися наступні параметри напівпровідника, а саме концентрації бору та заліза в базі, товщина та температура. Нажаль, SCAPS не дозволяє враховувати температурні залежності параметрів напівпровідників в автоматичному режимі, тому для кожного значення температури створювався свій проект. Всього, з врахуванням двох різних станів домішкового заліза, було розглянуто 15048 варінтів структур.</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6-10T05:38:36.338" idx="9">
    <p:pos x="6711" y="957"/>
    <p:text>Отримані ВАХ апроксимувалися відповідно до дво-діодної моделі сонячного елементу. Формула наведена. при цьому вважалося, що послідовний опір дорівнює нулю, а паралельний опір прямує до нескінченності. Шуканими параметрами апроксимації є фактор неідеальності та струми насичення. При апроксимації використовувався метод штучної бджолиної сім'ї. Приклад розрахованих ВАХ наведен на графіку. При цьому чорним кольором представлені результати, отриманні у припущенні, що домішкове ззалізо утворює пари з бором, червоним - що міжвузольні атоми заліза неспарені. Штриховими та штрих-пунктирними лініями показані компоненти струму, пов'язані з рекомбінаційними процесами в області просторового заряду та квазінейтральній області відповідно.</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6-10T05:53:31.222" idx="10">
    <p:pos x="10" y="10"/>
    <p:text>У представлених результатах використовувалися наступні позначення: n - це в нас фактор неідеальності структури в рівновазі, а delta n - це різниця між факторами неідеальності структури після освітлення та у рівноважному стані. Розглянемо вплив товщини бази. Дослідження показали, що товщина бази не є визначальним параметром для вактору неідеальності, але, водночас, збільшення товщини бази викликає зменшення абсолютного значення фактору неідеальності і цей ефект зростає при зменшенні концентрацій заліза та бору. На нашу думку це пов'язано з рекомбінаційними процесами. Характеризує ці процеси довжина дифузії неосновних носіїв. Проте довжина дифузії перестає впливати, коли товщина бази структури менша за довжину дифузії електронів. В той же час коли товщина бази більша за довжину дифузії вплив товщини бази на фактор неідеальності буде мінімальним.</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6-10T06:08:05.108" idx="11">
    <p:pos x="10" y="10"/>
    <p:text>Розглянемо вплив температури. Температура суттєво впливає як на величину фактору неідеальності, так і на його залежність від концентрації легуючої домішки. Зі зростанням температури фактор неідеальності зменшується. Цей ефект підсилюється при малих значеннях концентрацій легуючої домішки. Зменшення концентрації заліза також підсилює температурну залежність фактору неідеальності, хоча цей параметр є менш впливовим.</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ru-RU" smtClean="0"/>
              <a:t>Образец заголовка</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3A125F3-BEF9-4A22-BD83-386DCCB11BEC}"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3521664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A125F3-BEF9-4A22-BD83-386DCCB11BEC}"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338329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A125F3-BEF9-4A22-BD83-386DCCB11BEC}"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1821323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ru-RU" smtClean="0"/>
              <a:t>Образец заголовка</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A125F3-BEF9-4A22-BD83-386DCCB11BEC}"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A38C9-EB34-4C46-97C6-BA66A1214449}"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37682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A125F3-BEF9-4A22-BD83-386DCCB11BEC}"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3055392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33A125F3-BEF9-4A22-BD83-386DCCB11BEC}" type="datetimeFigureOut">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1010654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ru-RU" smtClean="0"/>
              <a:t>Образец заголовка</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33A125F3-BEF9-4A22-BD83-386DCCB11BEC}" type="datetimeFigureOut">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62833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A125F3-BEF9-4A22-BD83-386DCCB11BEC}"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819352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A125F3-BEF9-4A22-BD83-386DCCB11BEC}"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421133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3A125F3-BEF9-4A22-BD83-386DCCB11BEC}"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353933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ru-RU" smtClean="0"/>
              <a:t>Образец заголовка</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3A125F3-BEF9-4A22-BD83-386DCCB11BEC}"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3147912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3A125F3-BEF9-4A22-BD83-386DCCB11BEC}"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2353319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913795" y="2912232"/>
            <a:ext cx="5107208" cy="287896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912232"/>
            <a:ext cx="5095357" cy="287896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3A125F3-BEF9-4A22-BD83-386DCCB11BEC}" type="datetimeFigureOut">
              <a:rPr lang="en-US" smtClean="0"/>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2105305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3A125F3-BEF9-4A22-BD83-386DCCB11BEC}" type="datetimeFigureOut">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3971266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A125F3-BEF9-4A22-BD83-386DCCB11BEC}" type="datetimeFigureOut">
              <a:rPr lang="en-US" smtClean="0"/>
              <a:t>6/10/2020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3625772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ru-RU" smtClean="0"/>
              <a:t>Образец заголовка</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A125F3-BEF9-4A22-BD83-386DCCB11BEC}"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1071134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3A125F3-BEF9-4A22-BD83-386DCCB11BEC}"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A38C9-EB34-4C46-97C6-BA66A1214449}" type="slidenum">
              <a:rPr lang="en-US" smtClean="0"/>
              <a:t>‹#›</a:t>
            </a:fld>
            <a:endParaRPr lang="en-US"/>
          </a:p>
        </p:txBody>
      </p:sp>
    </p:spTree>
    <p:extLst>
      <p:ext uri="{BB962C8B-B14F-4D97-AF65-F5344CB8AC3E}">
        <p14:creationId xmlns:p14="http://schemas.microsoft.com/office/powerpoint/2010/main" val="68850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A125F3-BEF9-4A22-BD83-386DCCB11BEC}" type="datetimeFigureOut">
              <a:rPr lang="en-US" smtClean="0"/>
              <a:t>6/10/2020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5A38C9-EB34-4C46-97C6-BA66A1214449}" type="slidenum">
              <a:rPr lang="en-US" smtClean="0"/>
              <a:t>‹#›</a:t>
            </a:fld>
            <a:endParaRPr lang="en-US"/>
          </a:p>
        </p:txBody>
      </p:sp>
    </p:spTree>
    <p:extLst>
      <p:ext uri="{BB962C8B-B14F-4D97-AF65-F5344CB8AC3E}">
        <p14:creationId xmlns:p14="http://schemas.microsoft.com/office/powerpoint/2010/main" val="4207564280"/>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comments" Target="../comments/comment9.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comments" Target="../comments/comment10.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comments" Target="../comments/comment11.xml"/><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comments" Target="../comments/comment3.xml"/><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comments" Target="../comments/comment4.xml"/><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comments" Target="../comments/comment5.xml"/><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comments" Target="../comments/comment7.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comments" Target="../comments/comment8.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p:cNvSpPr>
                <a:spLocks noGrp="1"/>
              </p:cNvSpPr>
              <p:nvPr>
                <p:ph type="ctrTitle"/>
              </p:nvPr>
            </p:nvSpPr>
            <p:spPr>
              <a:xfrm>
                <a:off x="725224" y="379301"/>
                <a:ext cx="7077676" cy="1358892"/>
              </a:xfrm>
              <a:prstGeom prst="roundRect">
                <a:avLst/>
              </a:prstGeom>
            </p:spPr>
            <p:style>
              <a:lnRef idx="3">
                <a:schemeClr val="lt1"/>
              </a:lnRef>
              <a:fillRef idx="1">
                <a:schemeClr val="dk1"/>
              </a:fillRef>
              <a:effectRef idx="1">
                <a:schemeClr val="dk1"/>
              </a:effectRef>
              <a:fontRef idx="minor">
                <a:schemeClr val="lt1"/>
              </a:fontRef>
            </p:style>
            <p:txBody>
              <a:bodyPr>
                <a:noAutofit/>
              </a:bodyPr>
              <a:lstStyle/>
              <a:p>
                <a:r>
                  <a:rPr lang="uk-UA" sz="2800" cap="none" dirty="0" smtClean="0">
                    <a:effectLst/>
                    <a:latin typeface="Times New Roman" panose="02020603050405020304" pitchFamily="18" charset="0"/>
                    <a:cs typeface="Times New Roman" panose="02020603050405020304" pitchFamily="18" charset="0"/>
                  </a:rPr>
                  <a:t>Модулювання величини фактору неідеальності в</a:t>
                </a:r>
                <a:br>
                  <a:rPr lang="uk-UA" sz="2800" cap="none" dirty="0" smtClean="0">
                    <a:effectLst/>
                    <a:latin typeface="Times New Roman" panose="02020603050405020304" pitchFamily="18" charset="0"/>
                    <a:cs typeface="Times New Roman" panose="02020603050405020304" pitchFamily="18" charset="0"/>
                  </a:rPr>
                </a:br>
                <a:r>
                  <a:rPr lang="uk-UA" sz="2800" cap="none" dirty="0" smtClean="0">
                    <a:effectLst/>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3200" b="0" i="1" cap="none" smtClean="0">
                            <a:effectLst/>
                            <a:latin typeface="Cambria Math" panose="02040503050406030204" pitchFamily="18" charset="0"/>
                          </a:rPr>
                        </m:ctrlPr>
                      </m:sSupPr>
                      <m:e>
                        <m:r>
                          <a:rPr lang="uk-UA" sz="3200" b="0" i="1" cap="none">
                            <a:effectLst/>
                            <a:latin typeface="Cambria Math" panose="02040503050406030204" pitchFamily="18" charset="0"/>
                          </a:rPr>
                          <m:t>𝑛</m:t>
                        </m:r>
                      </m:e>
                      <m:sup>
                        <m:r>
                          <a:rPr lang="uk-UA" sz="3200" b="0" i="1" cap="none">
                            <a:effectLst/>
                            <a:latin typeface="Cambria Math" panose="02040503050406030204" pitchFamily="18" charset="0"/>
                          </a:rPr>
                          <m:t>+</m:t>
                        </m:r>
                      </m:sup>
                    </m:sSup>
                    <m:r>
                      <a:rPr lang="uk-UA" sz="3200" b="0" i="1" cap="none">
                        <a:effectLst/>
                        <a:latin typeface="Cambria Math" panose="02040503050406030204" pitchFamily="18" charset="0"/>
                      </a:rPr>
                      <m:t>−</m:t>
                    </m:r>
                    <m:r>
                      <a:rPr lang="uk-UA" sz="3200" b="0" i="1" cap="none">
                        <a:effectLst/>
                        <a:latin typeface="Cambria Math" panose="02040503050406030204" pitchFamily="18" charset="0"/>
                      </a:rPr>
                      <m:t>𝑝</m:t>
                    </m:r>
                    <m:r>
                      <a:rPr lang="uk-UA" sz="3200" b="0" i="1" cap="none">
                        <a:effectLst/>
                        <a:latin typeface="Cambria Math" panose="02040503050406030204" pitchFamily="18" charset="0"/>
                      </a:rPr>
                      <m:t>−</m:t>
                    </m:r>
                    <m:sSup>
                      <m:sSupPr>
                        <m:ctrlPr>
                          <a:rPr lang="en-US" sz="3200" b="0" i="1" cap="none">
                            <a:effectLst/>
                            <a:latin typeface="Cambria Math" panose="02040503050406030204" pitchFamily="18" charset="0"/>
                          </a:rPr>
                        </m:ctrlPr>
                      </m:sSupPr>
                      <m:e>
                        <m:r>
                          <a:rPr lang="uk-UA" sz="3200" b="0" i="1" cap="none">
                            <a:effectLst/>
                            <a:latin typeface="Cambria Math" panose="02040503050406030204" pitchFamily="18" charset="0"/>
                          </a:rPr>
                          <m:t>𝑝</m:t>
                        </m:r>
                      </m:e>
                      <m:sup>
                        <m:r>
                          <a:rPr lang="uk-UA" sz="3200" b="0" i="1" cap="none">
                            <a:effectLst/>
                            <a:latin typeface="Cambria Math" panose="02040503050406030204" pitchFamily="18" charset="0"/>
                          </a:rPr>
                          <m:t>+</m:t>
                        </m:r>
                      </m:sup>
                    </m:sSup>
                    <m:r>
                      <a:rPr lang="uk-UA" sz="3200" b="0" i="1" cap="none">
                        <a:effectLst/>
                        <a:latin typeface="Cambria Math" panose="02040503050406030204" pitchFamily="18" charset="0"/>
                      </a:rPr>
                      <m:t>−</m:t>
                    </m:r>
                    <m:r>
                      <a:rPr lang="uk-UA" sz="3200" b="0" i="1" cap="none">
                        <a:effectLst/>
                        <a:latin typeface="Cambria Math" panose="02040503050406030204" pitchFamily="18" charset="0"/>
                      </a:rPr>
                      <m:t>𝑆</m:t>
                    </m:r>
                  </m:oMath>
                </a14:m>
                <a:r>
                  <a:rPr lang="uk-UA" sz="3200" b="0" cap="none" dirty="0" smtClean="0">
                    <a:effectLst/>
                    <a:latin typeface="Times New Roman" panose="02020603050405020304" pitchFamily="18" charset="0"/>
                    <a:cs typeface="Times New Roman" panose="02020603050405020304" pitchFamily="18" charset="0"/>
                  </a:rPr>
                  <a:t> </a:t>
                </a:r>
                <a:r>
                  <a:rPr lang="uk-UA" sz="3200" b="0" cap="none" dirty="0" smtClean="0">
                    <a:effectLst/>
                    <a:latin typeface="Times New Roman" panose="02020603050405020304" pitchFamily="18" charset="0"/>
                    <a:cs typeface="Times New Roman" panose="02020603050405020304" pitchFamily="18" charset="0"/>
                  </a:rPr>
                  <a:t>структурах</a:t>
                </a:r>
                <a:endParaRPr lang="en-US" sz="3200" b="0" cap="none" dirty="0">
                  <a:effectLst/>
                  <a:latin typeface="Times New Roman" panose="02020603050405020304" pitchFamily="18" charset="0"/>
                  <a:cs typeface="Times New Roman" panose="02020603050405020304" pitchFamily="18" charset="0"/>
                </a:endParaRPr>
              </a:p>
            </p:txBody>
          </p:sp>
        </mc:Choice>
        <mc:Fallback>
          <p:sp>
            <p:nvSpPr>
              <p:cNvPr id="2" name="Заголовок 1"/>
              <p:cNvSpPr>
                <a:spLocks noGrp="1" noRot="1" noChangeAspect="1" noMove="1" noResize="1" noEditPoints="1" noAdjustHandles="1" noChangeArrowheads="1" noChangeShapeType="1" noTextEdit="1"/>
              </p:cNvSpPr>
              <p:nvPr>
                <p:ph type="ctrTitle"/>
              </p:nvPr>
            </p:nvSpPr>
            <p:spPr>
              <a:xfrm>
                <a:off x="725224" y="379301"/>
                <a:ext cx="7077676" cy="1358892"/>
              </a:xfrm>
              <a:prstGeom prst="roundRect">
                <a:avLst/>
              </a:prstGeom>
              <a:blipFill>
                <a:blip r:embed="rId2"/>
                <a:stretch>
                  <a:fillRect t="-7048" b="-8370"/>
                </a:stretch>
              </a:blipFill>
            </p:spPr>
            <p:txBody>
              <a:bodyPr/>
              <a:lstStyle/>
              <a:p>
                <a:r>
                  <a:rPr lang="en-US">
                    <a:noFill/>
                  </a:rPr>
                  <a:t> </a:t>
                </a:r>
              </a:p>
            </p:txBody>
          </p:sp>
        </mc:Fallback>
      </mc:AlternateContent>
      <p:sp>
        <p:nvSpPr>
          <p:cNvPr id="3" name="Подзаголовок 2"/>
          <p:cNvSpPr>
            <a:spLocks noGrp="1"/>
          </p:cNvSpPr>
          <p:nvPr>
            <p:ph type="subTitle" idx="1"/>
          </p:nvPr>
        </p:nvSpPr>
        <p:spPr>
          <a:xfrm>
            <a:off x="7464196" y="4401920"/>
            <a:ext cx="4362186" cy="2092180"/>
          </a:xfrm>
          <a:prstGeom prst="roundRect">
            <a:avLst/>
          </a:prstGeom>
        </p:spPr>
        <p:style>
          <a:lnRef idx="3">
            <a:schemeClr val="lt1"/>
          </a:lnRef>
          <a:fillRef idx="1">
            <a:schemeClr val="dk1"/>
          </a:fillRef>
          <a:effectRef idx="1">
            <a:schemeClr val="dk1"/>
          </a:effectRef>
          <a:fontRef idx="minor">
            <a:schemeClr val="lt1"/>
          </a:fontRef>
        </p:style>
        <p:txBody>
          <a:bodyPr>
            <a:normAutofit fontScale="62500" lnSpcReduction="20000"/>
          </a:bodyPr>
          <a:lstStyle/>
          <a:p>
            <a:pPr algn="just"/>
            <a:r>
              <a:rPr lang="uk-UA" dirty="0" err="1" smtClean="0"/>
              <a:t>Завгородній</a:t>
            </a:r>
            <a:r>
              <a:rPr lang="uk-UA" dirty="0" smtClean="0"/>
              <a:t> Олексій Володимирович</a:t>
            </a:r>
          </a:p>
          <a:p>
            <a:pPr algn="l"/>
            <a:r>
              <a:rPr lang="uk-UA" dirty="0" smtClean="0"/>
              <a:t>Київський національний університет</a:t>
            </a:r>
          </a:p>
          <a:p>
            <a:pPr algn="l"/>
            <a:r>
              <a:rPr lang="uk-UA" dirty="0"/>
              <a:t>і</a:t>
            </a:r>
            <a:r>
              <a:rPr lang="uk-UA" dirty="0" smtClean="0"/>
              <a:t>мені Тараса Шевченка</a:t>
            </a:r>
          </a:p>
          <a:p>
            <a:pPr algn="l"/>
            <a:r>
              <a:rPr lang="uk-UA" dirty="0" smtClean="0"/>
              <a:t>Фізичний факультет</a:t>
            </a:r>
          </a:p>
          <a:p>
            <a:pPr algn="l"/>
            <a:r>
              <a:rPr lang="uk-UA" dirty="0" smtClean="0"/>
              <a:t>Кафедра загальної фізики</a:t>
            </a:r>
          </a:p>
          <a:p>
            <a:pPr algn="l"/>
            <a:endParaRPr lang="en-US" dirty="0"/>
          </a:p>
        </p:txBody>
      </p:sp>
      <p:sp>
        <p:nvSpPr>
          <p:cNvPr id="4" name="TextBox 3"/>
          <p:cNvSpPr txBox="1"/>
          <p:nvPr/>
        </p:nvSpPr>
        <p:spPr>
          <a:xfrm>
            <a:off x="526474" y="5472544"/>
            <a:ext cx="2687781" cy="1021556"/>
          </a:xfrm>
          <a:prstGeom prst="round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uk-UA" dirty="0"/>
              <a:t>Науковий керівник:</a:t>
            </a:r>
          </a:p>
          <a:p>
            <a:r>
              <a:rPr lang="uk-UA" dirty="0"/>
              <a:t>д. ф. – м. н., доцент</a:t>
            </a:r>
          </a:p>
          <a:p>
            <a:r>
              <a:rPr lang="uk-UA" dirty="0" err="1"/>
              <a:t>Оліх</a:t>
            </a:r>
            <a:r>
              <a:rPr lang="uk-UA" dirty="0"/>
              <a:t> Олег Ярославович</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74" y="2102152"/>
            <a:ext cx="2730806" cy="2664296"/>
          </a:xfrm>
          <a:prstGeom prst="ellipse">
            <a:avLst/>
          </a:prstGeom>
          <a:ln>
            <a:noFill/>
          </a:ln>
          <a:effectLst>
            <a:softEdge rad="11250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3518" y="-943382"/>
            <a:ext cx="4638482" cy="6561207"/>
          </a:xfrm>
          <a:prstGeom prst="rect">
            <a:avLst/>
          </a:prstGeom>
        </p:spPr>
      </p:pic>
      <p:pic>
        <p:nvPicPr>
          <p:cNvPr id="8" name="Рисунок 7"/>
          <p:cNvPicPr>
            <a:picLocks noChangeAspect="1"/>
          </p:cNvPicPr>
          <p:nvPr/>
        </p:nvPicPr>
        <p:blipFill>
          <a:blip r:embed="rId5"/>
          <a:stretch>
            <a:fillRect/>
          </a:stretch>
        </p:blipFill>
        <p:spPr>
          <a:xfrm>
            <a:off x="3600341" y="2216727"/>
            <a:ext cx="3477768" cy="40948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0448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5564" y="223371"/>
            <a:ext cx="4835237" cy="646986"/>
          </a:xfrm>
          <a:prstGeom prst="round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uk-UA" sz="3200" dirty="0" smtClean="0"/>
              <a:t>Аналіз отриманих даних</a:t>
            </a:r>
            <a:endParaRPr lang="en-US" sz="3200" dirty="0"/>
          </a:p>
        </p:txBody>
      </p:sp>
      <p:pic>
        <p:nvPicPr>
          <p:cNvPr id="3" name="Рисунок 2"/>
          <p:cNvPicPr/>
          <p:nvPr/>
        </p:nvPicPr>
        <p:blipFill>
          <a:blip r:embed="rId2">
            <a:extLst>
              <a:ext uri="{28A0092B-C50C-407E-A947-70E740481C1C}">
                <a14:useLocalDpi xmlns:a14="http://schemas.microsoft.com/office/drawing/2010/main" val="0"/>
              </a:ext>
            </a:extLst>
          </a:blip>
          <a:srcRect/>
          <a:stretch>
            <a:fillRect/>
          </a:stretch>
        </p:blipFill>
        <p:spPr bwMode="auto">
          <a:xfrm>
            <a:off x="580729" y="1060425"/>
            <a:ext cx="6481254" cy="2702528"/>
          </a:xfrm>
          <a:prstGeom prst="roundRect">
            <a:avLst>
              <a:gd name="adj" fmla="val 8594"/>
            </a:avLst>
          </a:prstGeom>
          <a:solidFill>
            <a:srgbClr val="FFFFFF">
              <a:shade val="85000"/>
            </a:srgbClr>
          </a:solidFill>
          <a:ln>
            <a:noFill/>
          </a:ln>
          <a:effectLst/>
        </p:spPr>
      </p:pic>
      <p:pic>
        <p:nvPicPr>
          <p:cNvPr id="4" name="Рисунок 3"/>
          <p:cNvPicPr/>
          <p:nvPr/>
        </p:nvPicPr>
        <p:blipFill>
          <a:blip r:embed="rId3">
            <a:extLst>
              <a:ext uri="{28A0092B-C50C-407E-A947-70E740481C1C}">
                <a14:useLocalDpi xmlns:a14="http://schemas.microsoft.com/office/drawing/2010/main" val="0"/>
              </a:ext>
            </a:extLst>
          </a:blip>
          <a:srcRect/>
          <a:stretch>
            <a:fillRect/>
          </a:stretch>
        </p:blipFill>
        <p:spPr bwMode="auto">
          <a:xfrm>
            <a:off x="580729" y="3953021"/>
            <a:ext cx="6481254" cy="2686929"/>
          </a:xfrm>
          <a:prstGeom prst="roundRect">
            <a:avLst>
              <a:gd name="adj" fmla="val 8594"/>
            </a:avLst>
          </a:prstGeom>
          <a:solidFill>
            <a:srgbClr val="FFFFFF">
              <a:shade val="85000"/>
            </a:srgbClr>
          </a:solidFill>
          <a:ln>
            <a:noFill/>
          </a:ln>
          <a:effectLst/>
        </p:spPr>
      </p:pic>
      <mc:AlternateContent xmlns:mc="http://schemas.openxmlformats.org/markup-compatibility/2006">
        <mc:Choice xmlns:a14="http://schemas.microsoft.com/office/drawing/2010/main" Requires="a14">
          <p:sp>
            <p:nvSpPr>
              <p:cNvPr id="5" name="TextBox 4"/>
              <p:cNvSpPr txBox="1"/>
              <p:nvPr/>
            </p:nvSpPr>
            <p:spPr>
              <a:xfrm>
                <a:off x="7709093" y="1060425"/>
                <a:ext cx="4257824" cy="3295646"/>
              </a:xfrm>
              <a:prstGeom prst="rect">
                <a:avLst/>
              </a:prstGeom>
              <a:noFill/>
            </p:spPr>
            <p:txBody>
              <a:bodyPr wrap="square" rtlCol="0">
                <a:spAutoFit/>
              </a:bodyPr>
              <a:lstStyle/>
              <a:p>
                <a:r>
                  <a:rPr lang="uk-UA" dirty="0"/>
                  <a:t>При аналізі температурних </a:t>
                </a:r>
                <a:r>
                  <a:rPr lang="uk-UA" dirty="0" err="1"/>
                  <a:t>залежностей</a:t>
                </a:r>
                <a:r>
                  <a:rPr lang="uk-UA" dirty="0"/>
                  <a:t> необхідно врахувати, що ефективність рекомбінації за </a:t>
                </a:r>
                <a:r>
                  <a:rPr lang="uk-UA" dirty="0" smtClean="0"/>
                  <a:t>участі </a:t>
                </a:r>
                <a:r>
                  <a:rPr lang="uk-UA" dirty="0"/>
                  <a:t>рівня дефекту залежить від ймовірності його </a:t>
                </a:r>
                <a:r>
                  <a:rPr lang="uk-UA" dirty="0" smtClean="0"/>
                  <a:t>заповнення. </a:t>
                </a:r>
                <a:r>
                  <a:rPr lang="uk-UA" dirty="0"/>
                  <a:t>Відповідно до статистики Фермі-Дірака, ймовірність знаходження дірки на рівні дефекту  </a:t>
                </a:r>
                <a14:m>
                  <m:oMath xmlns:m="http://schemas.openxmlformats.org/officeDocument/2006/math">
                    <m:sSub>
                      <m:sSubPr>
                        <m:ctrlPr>
                          <a:rPr lang="en-US" i="1"/>
                        </m:ctrlPr>
                      </m:sSubPr>
                      <m:e>
                        <m:r>
                          <a:rPr lang="uk-UA" i="1"/>
                          <m:t>𝐸</m:t>
                        </m:r>
                      </m:e>
                      <m:sub>
                        <m:r>
                          <a:rPr lang="uk-UA" i="1"/>
                          <m:t>𝑑𝑒𝑓</m:t>
                        </m:r>
                      </m:sub>
                    </m:sSub>
                    <m:r>
                      <a:rPr lang="uk-UA" i="1"/>
                      <m:t> </m:t>
                    </m:r>
                  </m:oMath>
                </a14:m>
                <a:r>
                  <a:rPr lang="uk-UA" dirty="0"/>
                  <a:t> визначається виразом</a:t>
                </a:r>
                <a:endParaRPr lang="uk-UA" i="1" dirty="0" smtClean="0"/>
              </a:p>
              <a:p>
                <a14:m>
                  <m:oMathPara xmlns:m="http://schemas.openxmlformats.org/officeDocument/2006/math">
                    <m:oMathParaPr>
                      <m:jc m:val="centerGroup"/>
                    </m:oMathParaPr>
                    <m:oMath xmlns:m="http://schemas.openxmlformats.org/officeDocument/2006/math">
                      <m:sSub>
                        <m:sSubPr>
                          <m:ctrlPr>
                            <a:rPr lang="en-US" i="1"/>
                          </m:ctrlPr>
                        </m:sSubPr>
                        <m:e>
                          <m:r>
                            <a:rPr lang="en-US" i="1"/>
                            <m:t>𝑓</m:t>
                          </m:r>
                        </m:e>
                        <m:sub>
                          <m:r>
                            <a:rPr lang="uk-UA" i="1"/>
                            <m:t>𝑝</m:t>
                          </m:r>
                        </m:sub>
                      </m:sSub>
                      <m:r>
                        <a:rPr lang="uk-UA" i="1"/>
                        <m:t>=</m:t>
                      </m:r>
                      <m:sSup>
                        <m:sSupPr>
                          <m:ctrlPr>
                            <a:rPr lang="en-US" i="1"/>
                          </m:ctrlPr>
                        </m:sSupPr>
                        <m:e>
                          <m:d>
                            <m:dPr>
                              <m:begChr m:val="["/>
                              <m:endChr m:val="]"/>
                              <m:ctrlPr>
                                <a:rPr lang="en-US" i="1"/>
                              </m:ctrlPr>
                            </m:dPr>
                            <m:e>
                              <m:r>
                                <a:rPr lang="uk-UA" i="1"/>
                                <m:t>1+</m:t>
                              </m:r>
                              <m:r>
                                <a:rPr lang="uk-UA" i="1"/>
                                <m:t>𝑒𝑥𝑝</m:t>
                              </m:r>
                              <m:d>
                                <m:dPr>
                                  <m:ctrlPr>
                                    <a:rPr lang="en-US" i="1"/>
                                  </m:ctrlPr>
                                </m:dPr>
                                <m:e>
                                  <m:f>
                                    <m:fPr>
                                      <m:ctrlPr>
                                        <a:rPr lang="en-US" i="1"/>
                                      </m:ctrlPr>
                                    </m:fPr>
                                    <m:num>
                                      <m:sSub>
                                        <m:sSubPr>
                                          <m:ctrlPr>
                                            <a:rPr lang="en-US" i="1"/>
                                          </m:ctrlPr>
                                        </m:sSubPr>
                                        <m:e>
                                          <m:r>
                                            <a:rPr lang="uk-UA" i="1"/>
                                            <m:t>𝐸</m:t>
                                          </m:r>
                                        </m:e>
                                        <m:sub>
                                          <m:r>
                                            <a:rPr lang="uk-UA" i="1"/>
                                            <m:t>𝐹</m:t>
                                          </m:r>
                                        </m:sub>
                                      </m:sSub>
                                      <m:r>
                                        <a:rPr lang="uk-UA" i="1"/>
                                        <m:t>−</m:t>
                                      </m:r>
                                      <m:sSub>
                                        <m:sSubPr>
                                          <m:ctrlPr>
                                            <a:rPr lang="en-US" i="1"/>
                                          </m:ctrlPr>
                                        </m:sSubPr>
                                        <m:e>
                                          <m:r>
                                            <a:rPr lang="uk-UA" i="1"/>
                                            <m:t>𝐸</m:t>
                                          </m:r>
                                        </m:e>
                                        <m:sub>
                                          <m:r>
                                            <a:rPr lang="uk-UA" i="1"/>
                                            <m:t>𝑑𝑒𝑓</m:t>
                                          </m:r>
                                        </m:sub>
                                      </m:sSub>
                                    </m:num>
                                    <m:den>
                                      <m:r>
                                        <a:rPr lang="uk-UA" i="1"/>
                                        <m:t>𝑘𝑇</m:t>
                                      </m:r>
                                    </m:den>
                                  </m:f>
                                </m:e>
                              </m:d>
                            </m:e>
                          </m:d>
                        </m:e>
                        <m:sup>
                          <m:r>
                            <a:rPr lang="uk-UA" i="1"/>
                            <m:t>−1</m:t>
                          </m:r>
                        </m:sup>
                      </m:sSup>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7709093" y="1060425"/>
                <a:ext cx="4257824" cy="3295646"/>
              </a:xfrm>
              <a:prstGeom prst="rect">
                <a:avLst/>
              </a:prstGeom>
              <a:blipFill>
                <a:blip r:embed="rId4"/>
                <a:stretch>
                  <a:fillRect l="-1289" t="-12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7709093" y="4546139"/>
                <a:ext cx="4257824" cy="2099677"/>
              </a:xfrm>
              <a:prstGeom prst="rect">
                <a:avLst/>
              </a:prstGeom>
              <a:noFill/>
            </p:spPr>
            <p:txBody>
              <a:bodyPr wrap="square" rtlCol="0">
                <a:spAutoFit/>
              </a:bodyPr>
              <a:lstStyle/>
              <a:p>
                <a:r>
                  <a:rPr lang="uk-UA" dirty="0"/>
                  <a:t>Положення рівня </a:t>
                </a:r>
                <a:r>
                  <a:rPr lang="uk-UA" dirty="0" smtClean="0"/>
                  <a:t>Фермі визначається </a:t>
                </a:r>
              </a:p>
              <a:p>
                <a:r>
                  <a:rPr lang="uk-UA" dirty="0" smtClean="0"/>
                  <a:t>температурою </a:t>
                </a:r>
                <a:r>
                  <a:rPr lang="uk-UA" dirty="0"/>
                  <a:t>та рівнем </a:t>
                </a:r>
                <a:r>
                  <a:rPr lang="uk-UA" dirty="0" smtClean="0"/>
                  <a:t>легування.  У виродженому напівпровіднику </a:t>
                </a:r>
                <a:r>
                  <a:rPr lang="en-US" dirty="0" smtClean="0"/>
                  <a:t>p</a:t>
                </a:r>
                <a:r>
                  <a:rPr lang="ru-RU" dirty="0" smtClean="0"/>
                  <a:t>-</a:t>
                </a:r>
                <a:r>
                  <a:rPr lang="uk-UA" dirty="0" smtClean="0"/>
                  <a:t>типу</a:t>
                </a:r>
              </a:p>
              <a:p>
                <a14:m>
                  <m:oMathPara xmlns:m="http://schemas.openxmlformats.org/officeDocument/2006/math">
                    <m:oMathParaPr>
                      <m:jc m:val="centerGroup"/>
                    </m:oMathParaPr>
                    <m:oMath xmlns:m="http://schemas.openxmlformats.org/officeDocument/2006/math">
                      <m:d>
                        <m:dPr>
                          <m:ctrlPr>
                            <a:rPr lang="en-US" i="1"/>
                          </m:ctrlPr>
                        </m:dPr>
                        <m:e>
                          <m:sSub>
                            <m:sSubPr>
                              <m:ctrlPr>
                                <a:rPr lang="en-US" i="1"/>
                              </m:ctrlPr>
                            </m:sSubPr>
                            <m:e>
                              <m:r>
                                <a:rPr lang="uk-UA" i="1"/>
                                <m:t>𝐸</m:t>
                              </m:r>
                            </m:e>
                            <m:sub>
                              <m:r>
                                <a:rPr lang="uk-UA" i="1"/>
                                <m:t>𝐹</m:t>
                              </m:r>
                            </m:sub>
                          </m:sSub>
                          <m:r>
                            <a:rPr lang="uk-UA" i="1"/>
                            <m:t>−</m:t>
                          </m:r>
                          <m:sSub>
                            <m:sSubPr>
                              <m:ctrlPr>
                                <a:rPr lang="en-US" i="1"/>
                              </m:ctrlPr>
                            </m:sSubPr>
                            <m:e>
                              <m:r>
                                <a:rPr lang="uk-UA" i="1"/>
                                <m:t>𝐸</m:t>
                              </m:r>
                            </m:e>
                            <m:sub>
                              <m:r>
                                <a:rPr lang="uk-UA" i="1"/>
                                <m:t>𝑉</m:t>
                              </m:r>
                            </m:sub>
                          </m:sSub>
                        </m:e>
                      </m:d>
                      <m:r>
                        <a:rPr lang="uk-UA" i="1"/>
                        <m:t>=</m:t>
                      </m:r>
                      <m:r>
                        <a:rPr lang="uk-UA" i="1"/>
                        <m:t>𝑘𝑇𝑙𝑛</m:t>
                      </m:r>
                      <m:d>
                        <m:dPr>
                          <m:ctrlPr>
                            <a:rPr lang="en-US" i="1"/>
                          </m:ctrlPr>
                        </m:dPr>
                        <m:e>
                          <m:f>
                            <m:fPr>
                              <m:ctrlPr>
                                <a:rPr lang="en-US" i="1"/>
                              </m:ctrlPr>
                            </m:fPr>
                            <m:num>
                              <m:sSub>
                                <m:sSubPr>
                                  <m:ctrlPr>
                                    <a:rPr lang="en-US" i="1"/>
                                  </m:ctrlPr>
                                </m:sSubPr>
                                <m:e>
                                  <m:r>
                                    <a:rPr lang="uk-UA" i="1"/>
                                    <m:t>𝑁</m:t>
                                  </m:r>
                                </m:e>
                                <m:sub>
                                  <m:r>
                                    <a:rPr lang="uk-UA" i="1"/>
                                    <m:t>𝑉</m:t>
                                  </m:r>
                                </m:sub>
                              </m:sSub>
                            </m:num>
                            <m:den>
                              <m:sSub>
                                <m:sSubPr>
                                  <m:ctrlPr>
                                    <a:rPr lang="en-US" i="1"/>
                                  </m:ctrlPr>
                                </m:sSubPr>
                                <m:e>
                                  <m:r>
                                    <a:rPr lang="uk-UA" i="1"/>
                                    <m:t>𝑁</m:t>
                                  </m:r>
                                </m:e>
                                <m:sub>
                                  <m:r>
                                    <a:rPr lang="uk-UA" i="1"/>
                                    <m:t>𝐴</m:t>
                                  </m:r>
                                </m:sub>
                              </m:sSub>
                            </m:den>
                          </m:f>
                        </m:e>
                      </m:d>
                    </m:oMath>
                  </m:oMathPara>
                </a14:m>
                <a:endParaRPr lang="uk-UA" dirty="0" smtClean="0"/>
              </a:p>
              <a:p>
                <a:r>
                  <a:rPr lang="uk-UA" dirty="0" smtClean="0"/>
                  <a:t>де </a:t>
                </a:r>
                <a:r>
                  <a:rPr lang="uk-UA" i="1" dirty="0"/>
                  <a:t>N</a:t>
                </a:r>
                <a:r>
                  <a:rPr lang="uk-UA" i="1" baseline="-25000" dirty="0"/>
                  <a:t>V</a:t>
                </a:r>
                <a:r>
                  <a:rPr lang="uk-UA" dirty="0"/>
                  <a:t> – ефективна густина рівнів біля </a:t>
                </a:r>
                <a:r>
                  <a:rPr lang="uk-UA" dirty="0" err="1"/>
                  <a:t>дна</a:t>
                </a:r>
                <a:r>
                  <a:rPr lang="uk-UA" dirty="0"/>
                  <a:t> зони провідності</a:t>
                </a:r>
                <a:r>
                  <a:rPr lang="uk-UA" dirty="0" smtClean="0"/>
                  <a:t> </a:t>
                </a:r>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7709093" y="4546139"/>
                <a:ext cx="4257824" cy="2099677"/>
              </a:xfrm>
              <a:prstGeom prst="rect">
                <a:avLst/>
              </a:prstGeom>
              <a:blipFill>
                <a:blip r:embed="rId5"/>
                <a:stretch>
                  <a:fillRect l="-1289" t="-2035" b="-3488"/>
                </a:stretch>
              </a:blipFill>
            </p:spPr>
            <p:txBody>
              <a:bodyPr/>
              <a:lstStyle/>
              <a:p>
                <a:r>
                  <a:rPr lang="en-US">
                    <a:noFill/>
                  </a:rPr>
                  <a:t> </a:t>
                </a:r>
              </a:p>
            </p:txBody>
          </p:sp>
        </mc:Fallback>
      </mc:AlternateContent>
    </p:spTree>
    <p:extLst>
      <p:ext uri="{BB962C8B-B14F-4D97-AF65-F5344CB8AC3E}">
        <p14:creationId xmlns:p14="http://schemas.microsoft.com/office/powerpoint/2010/main" val="2369197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5564" y="223371"/>
            <a:ext cx="4835237" cy="646986"/>
          </a:xfrm>
          <a:prstGeom prst="round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uk-UA" sz="3200" dirty="0" smtClean="0"/>
              <a:t>Аналіз отриманих даних</a:t>
            </a:r>
            <a:endParaRPr lang="en-US" sz="3200" dirty="0"/>
          </a:p>
        </p:txBody>
      </p:sp>
      <p:pic>
        <p:nvPicPr>
          <p:cNvPr id="3" name="Рисунок 2"/>
          <p:cNvPicPr/>
          <p:nvPr/>
        </p:nvPicPr>
        <p:blipFill>
          <a:blip r:embed="rId2">
            <a:extLst>
              <a:ext uri="{28A0092B-C50C-407E-A947-70E740481C1C}">
                <a14:useLocalDpi xmlns:a14="http://schemas.microsoft.com/office/drawing/2010/main" val="0"/>
              </a:ext>
            </a:extLst>
          </a:blip>
          <a:srcRect/>
          <a:stretch>
            <a:fillRect/>
          </a:stretch>
        </p:blipFill>
        <p:spPr bwMode="auto">
          <a:xfrm>
            <a:off x="242909" y="1159688"/>
            <a:ext cx="5700273" cy="2507249"/>
          </a:xfrm>
          <a:prstGeom prst="roundRect">
            <a:avLst>
              <a:gd name="adj" fmla="val 8594"/>
            </a:avLst>
          </a:prstGeom>
          <a:solidFill>
            <a:srgbClr val="FFFFFF">
              <a:shade val="85000"/>
            </a:srgbClr>
          </a:solidFill>
          <a:ln>
            <a:noFill/>
          </a:ln>
          <a:effectLst/>
        </p:spPr>
      </p:pic>
      <p:pic>
        <p:nvPicPr>
          <p:cNvPr id="4" name="Рисунок 3"/>
          <p:cNvPicPr/>
          <p:nvPr/>
        </p:nvPicPr>
        <p:blipFill>
          <a:blip r:embed="rId3">
            <a:extLst>
              <a:ext uri="{28A0092B-C50C-407E-A947-70E740481C1C}">
                <a14:useLocalDpi xmlns:a14="http://schemas.microsoft.com/office/drawing/2010/main" val="0"/>
              </a:ext>
            </a:extLst>
          </a:blip>
          <a:srcRect/>
          <a:stretch>
            <a:fillRect/>
          </a:stretch>
        </p:blipFill>
        <p:spPr bwMode="auto">
          <a:xfrm>
            <a:off x="242909" y="3956268"/>
            <a:ext cx="5700273" cy="2528938"/>
          </a:xfrm>
          <a:prstGeom prst="roundRect">
            <a:avLst>
              <a:gd name="adj" fmla="val 8594"/>
            </a:avLst>
          </a:prstGeom>
          <a:solidFill>
            <a:srgbClr val="FFFFFF">
              <a:shade val="85000"/>
            </a:srgbClr>
          </a:solidFill>
          <a:ln>
            <a:noFill/>
          </a:ln>
          <a:effectLst/>
        </p:spPr>
      </p:pic>
      <p:pic>
        <p:nvPicPr>
          <p:cNvPr id="5" name="Рисунок 4"/>
          <p:cNvPicPr/>
          <p:nvPr/>
        </p:nvPicPr>
        <p:blipFill>
          <a:blip r:embed="rId4">
            <a:extLst>
              <a:ext uri="{28A0092B-C50C-407E-A947-70E740481C1C}">
                <a14:useLocalDpi xmlns:a14="http://schemas.microsoft.com/office/drawing/2010/main" val="0"/>
              </a:ext>
            </a:extLst>
          </a:blip>
          <a:srcRect/>
          <a:stretch>
            <a:fillRect/>
          </a:stretch>
        </p:blipFill>
        <p:spPr bwMode="auto">
          <a:xfrm>
            <a:off x="6141574" y="1159688"/>
            <a:ext cx="5787830" cy="2507249"/>
          </a:xfrm>
          <a:prstGeom prst="roundRect">
            <a:avLst>
              <a:gd name="adj" fmla="val 8594"/>
            </a:avLst>
          </a:prstGeom>
          <a:solidFill>
            <a:srgbClr val="FFFFFF">
              <a:shade val="85000"/>
            </a:srgbClr>
          </a:solidFill>
          <a:ln>
            <a:noFill/>
          </a:ln>
          <a:effectLst/>
        </p:spPr>
      </p:pic>
      <p:pic>
        <p:nvPicPr>
          <p:cNvPr id="6" name="Рисунок 5"/>
          <p:cNvPicPr/>
          <p:nvPr/>
        </p:nvPicPr>
        <p:blipFill>
          <a:blip r:embed="rId5">
            <a:extLst>
              <a:ext uri="{28A0092B-C50C-407E-A947-70E740481C1C}">
                <a14:useLocalDpi xmlns:a14="http://schemas.microsoft.com/office/drawing/2010/main" val="0"/>
              </a:ext>
            </a:extLst>
          </a:blip>
          <a:srcRect/>
          <a:stretch>
            <a:fillRect/>
          </a:stretch>
        </p:blipFill>
        <p:spPr bwMode="auto">
          <a:xfrm>
            <a:off x="6141574" y="3956268"/>
            <a:ext cx="5787830" cy="252893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34010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5564" y="223371"/>
            <a:ext cx="4835237" cy="646986"/>
          </a:xfrm>
          <a:prstGeom prst="round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uk-UA" sz="3200" dirty="0" smtClean="0"/>
              <a:t>Аналіз отриманих даних</a:t>
            </a:r>
            <a:endParaRPr lang="en-US" sz="3200" dirty="0"/>
          </a:p>
        </p:txBody>
      </p:sp>
      <p:pic>
        <p:nvPicPr>
          <p:cNvPr id="3" name="Рисунок 2"/>
          <p:cNvPicPr/>
          <p:nvPr/>
        </p:nvPicPr>
        <p:blipFill>
          <a:blip r:embed="rId2">
            <a:extLst>
              <a:ext uri="{28A0092B-C50C-407E-A947-70E740481C1C}">
                <a14:useLocalDpi xmlns:a14="http://schemas.microsoft.com/office/drawing/2010/main" val="0"/>
              </a:ext>
            </a:extLst>
          </a:blip>
          <a:srcRect/>
          <a:stretch>
            <a:fillRect/>
          </a:stretch>
        </p:blipFill>
        <p:spPr bwMode="auto">
          <a:xfrm>
            <a:off x="314615" y="1141883"/>
            <a:ext cx="5486400" cy="2314575"/>
          </a:xfrm>
          <a:prstGeom prst="roundRect">
            <a:avLst>
              <a:gd name="adj" fmla="val 8594"/>
            </a:avLst>
          </a:prstGeom>
          <a:solidFill>
            <a:srgbClr val="FFFFFF">
              <a:shade val="85000"/>
            </a:srgbClr>
          </a:solidFill>
          <a:ln>
            <a:noFill/>
          </a:ln>
          <a:effectLst/>
        </p:spPr>
      </p:pic>
      <p:pic>
        <p:nvPicPr>
          <p:cNvPr id="4" name="Рисунок 3"/>
          <p:cNvPicPr/>
          <p:nvPr/>
        </p:nvPicPr>
        <p:blipFill>
          <a:blip r:embed="rId3">
            <a:extLst>
              <a:ext uri="{28A0092B-C50C-407E-A947-70E740481C1C}">
                <a14:useLocalDpi xmlns:a14="http://schemas.microsoft.com/office/drawing/2010/main" val="0"/>
              </a:ext>
            </a:extLst>
          </a:blip>
          <a:srcRect/>
          <a:stretch>
            <a:fillRect/>
          </a:stretch>
        </p:blipFill>
        <p:spPr bwMode="auto">
          <a:xfrm>
            <a:off x="261275" y="3800106"/>
            <a:ext cx="5593080" cy="2292985"/>
          </a:xfrm>
          <a:prstGeom prst="roundRect">
            <a:avLst>
              <a:gd name="adj" fmla="val 8594"/>
            </a:avLst>
          </a:prstGeom>
          <a:solidFill>
            <a:srgbClr val="FFFFFF">
              <a:shade val="85000"/>
            </a:srgbClr>
          </a:solidFill>
          <a:ln>
            <a:noFill/>
          </a:ln>
          <a:effectLst/>
        </p:spPr>
      </p:pic>
      <p:pic>
        <p:nvPicPr>
          <p:cNvPr id="5" name="Рисунок 4"/>
          <p:cNvPicPr/>
          <p:nvPr/>
        </p:nvPicPr>
        <p:blipFill>
          <a:blip r:embed="rId4">
            <a:extLst>
              <a:ext uri="{28A0092B-C50C-407E-A947-70E740481C1C}">
                <a14:useLocalDpi xmlns:a14="http://schemas.microsoft.com/office/drawing/2010/main" val="0"/>
              </a:ext>
            </a:extLst>
          </a:blip>
          <a:srcRect/>
          <a:stretch>
            <a:fillRect/>
          </a:stretch>
        </p:blipFill>
        <p:spPr bwMode="auto">
          <a:xfrm>
            <a:off x="6335135" y="1141883"/>
            <a:ext cx="5593080" cy="2326640"/>
          </a:xfrm>
          <a:prstGeom prst="roundRect">
            <a:avLst>
              <a:gd name="adj" fmla="val 8594"/>
            </a:avLst>
          </a:prstGeom>
          <a:solidFill>
            <a:srgbClr val="FFFFFF">
              <a:shade val="85000"/>
            </a:srgbClr>
          </a:solidFill>
          <a:ln>
            <a:noFill/>
          </a:ln>
          <a:effectLst/>
        </p:spPr>
      </p:pic>
      <mc:AlternateContent xmlns:mc="http://schemas.openxmlformats.org/markup-compatibility/2006">
        <mc:Choice xmlns:a14="http://schemas.microsoft.com/office/drawing/2010/main" Requires="a14">
          <p:sp>
            <p:nvSpPr>
              <p:cNvPr id="6" name="TextBox 5"/>
              <p:cNvSpPr txBox="1"/>
              <p:nvPr/>
            </p:nvSpPr>
            <p:spPr>
              <a:xfrm>
                <a:off x="6044676" y="3599373"/>
                <a:ext cx="6120650" cy="1206549"/>
              </a:xfrm>
              <a:prstGeom prst="rect">
                <a:avLst/>
              </a:prstGeom>
              <a:noFill/>
            </p:spPr>
            <p:txBody>
              <a:bodyPr wrap="none" rtlCol="0">
                <a:spAutoFit/>
              </a:bodyPr>
              <a:lstStyle/>
              <a:p>
                <a:pPr lvl="0"/>
                <a:r>
                  <a:rPr lang="uk-UA" dirty="0" smtClean="0"/>
                  <a:t>1) При </a:t>
                </a:r>
                <a14:m>
                  <m:oMath xmlns:m="http://schemas.openxmlformats.org/officeDocument/2006/math">
                    <m:r>
                      <a:rPr lang="uk-UA" i="1"/>
                      <m:t>𝑇</m:t>
                    </m:r>
                    <m:r>
                      <a:rPr lang="uk-UA" i="1"/>
                      <m:t>&gt;310 </m:t>
                    </m:r>
                    <m:r>
                      <a:rPr lang="uk-UA" i="1"/>
                      <m:t>𝐾</m:t>
                    </m:r>
                  </m:oMath>
                </a14:m>
                <a:r>
                  <a:rPr lang="uk-UA" dirty="0"/>
                  <a:t> та </a:t>
                </a:r>
                <a14:m>
                  <m:oMath xmlns:m="http://schemas.openxmlformats.org/officeDocument/2006/math">
                    <m:sSub>
                      <m:sSubPr>
                        <m:ctrlPr>
                          <a:rPr lang="en-US" i="1"/>
                        </m:ctrlPr>
                      </m:sSubPr>
                      <m:e>
                        <m:r>
                          <a:rPr lang="uk-UA" i="1"/>
                          <m:t>𝑁</m:t>
                        </m:r>
                      </m:e>
                      <m:sub>
                        <m:r>
                          <a:rPr lang="en-US" i="1"/>
                          <m:t>𝐹𝑒</m:t>
                        </m:r>
                      </m:sub>
                    </m:sSub>
                    <m:r>
                      <a:rPr lang="uk-UA" i="1"/>
                      <m:t>&gt;3</m:t>
                    </m:r>
                    <m:sSup>
                      <m:sSupPr>
                        <m:ctrlPr>
                          <a:rPr lang="en-US" i="1"/>
                        </m:ctrlPr>
                      </m:sSupPr>
                      <m:e>
                        <m:r>
                          <a:rPr lang="uk-UA" i="1"/>
                          <m:t>10</m:t>
                        </m:r>
                      </m:e>
                      <m:sup>
                        <m:r>
                          <a:rPr lang="uk-UA" i="1"/>
                          <m:t>10</m:t>
                        </m:r>
                      </m:sup>
                    </m:sSup>
                    <m:sSup>
                      <m:sSupPr>
                        <m:ctrlPr>
                          <a:rPr lang="en-US" i="1"/>
                        </m:ctrlPr>
                      </m:sSupPr>
                      <m:e>
                        <m:r>
                          <a:rPr lang="uk-UA" i="1"/>
                          <m:t>см</m:t>
                        </m:r>
                      </m:e>
                      <m:sup>
                        <m:r>
                          <a:rPr lang="uk-UA" i="1"/>
                          <m:t>−3</m:t>
                        </m:r>
                      </m:sup>
                    </m:sSup>
                  </m:oMath>
                </a14:m>
                <a:r>
                  <a:rPr lang="uk-UA" dirty="0"/>
                  <a:t> зростання </a:t>
                </a:r>
                <a14:m>
                  <m:oMath xmlns:m="http://schemas.openxmlformats.org/officeDocument/2006/math">
                    <m:sSub>
                      <m:sSubPr>
                        <m:ctrlPr>
                          <a:rPr lang="en-US" i="1"/>
                        </m:ctrlPr>
                      </m:sSubPr>
                      <m:e>
                        <m:r>
                          <a:rPr lang="uk-UA" i="1"/>
                          <m:t>𝑁</m:t>
                        </m:r>
                      </m:e>
                      <m:sub>
                        <m:r>
                          <a:rPr lang="en-US" i="1"/>
                          <m:t>𝐹𝑒</m:t>
                        </m:r>
                      </m:sub>
                    </m:sSub>
                  </m:oMath>
                </a14:m>
                <a:r>
                  <a:rPr lang="uk-UA" dirty="0"/>
                  <a:t> </a:t>
                </a:r>
                <a:endParaRPr lang="uk-UA" dirty="0" smtClean="0"/>
              </a:p>
              <a:p>
                <a:pPr lvl="0"/>
                <a:r>
                  <a:rPr lang="uk-UA" dirty="0" smtClean="0"/>
                  <a:t>викликає </a:t>
                </a:r>
                <a:r>
                  <a:rPr lang="uk-UA" dirty="0"/>
                  <a:t>збільшення </a:t>
                </a:r>
                <a14:m>
                  <m:oMath xmlns:m="http://schemas.openxmlformats.org/officeDocument/2006/math">
                    <m:r>
                      <a:rPr lang="uk-UA" i="1"/>
                      <m:t>𝛿</m:t>
                    </m:r>
                    <m:r>
                      <a:rPr lang="uk-UA" i="1"/>
                      <m:t>𝑛</m:t>
                    </m:r>
                  </m:oMath>
                </a14:m>
                <a:r>
                  <a:rPr lang="uk-UA" dirty="0"/>
                  <a:t>, причому залежність більш </a:t>
                </a:r>
                <a:endParaRPr lang="uk-UA" dirty="0" smtClean="0"/>
              </a:p>
              <a:p>
                <a:pPr lvl="0"/>
                <a:r>
                  <a:rPr lang="uk-UA" dirty="0" smtClean="0"/>
                  <a:t>яскраво </a:t>
                </a:r>
                <a:r>
                  <a:rPr lang="uk-UA" dirty="0"/>
                  <a:t>проявляється при низьких концентраціях бору;</a:t>
                </a:r>
                <a:endParaRPr lang="en-US"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6044676" y="3599373"/>
                <a:ext cx="6120650" cy="1206549"/>
              </a:xfrm>
              <a:prstGeom prst="rect">
                <a:avLst/>
              </a:prstGeom>
              <a:blipFill>
                <a:blip r:embed="rId5"/>
                <a:stretch>
                  <a:fillRect l="-896" t="-25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6038123" y="4481823"/>
                <a:ext cx="6173998" cy="929550"/>
              </a:xfrm>
              <a:prstGeom prst="rect">
                <a:avLst/>
              </a:prstGeom>
              <a:noFill/>
            </p:spPr>
            <p:txBody>
              <a:bodyPr wrap="none" rtlCol="0">
                <a:spAutoFit/>
              </a:bodyPr>
              <a:lstStyle/>
              <a:p>
                <a:r>
                  <a:rPr lang="uk-UA" dirty="0" smtClean="0"/>
                  <a:t>2) При </a:t>
                </a:r>
                <a14:m>
                  <m:oMath xmlns:m="http://schemas.openxmlformats.org/officeDocument/2006/math">
                    <m:r>
                      <a:rPr lang="uk-UA" i="1"/>
                      <m:t>𝑇</m:t>
                    </m:r>
                    <m:r>
                      <a:rPr lang="uk-UA" i="1"/>
                      <m:t>~290 </m:t>
                    </m:r>
                    <m:r>
                      <a:rPr lang="uk-UA" i="1"/>
                      <m:t>𝐾</m:t>
                    </m:r>
                  </m:oMath>
                </a14:m>
                <a:r>
                  <a:rPr lang="uk-UA" dirty="0"/>
                  <a:t> </a:t>
                </a:r>
                <a14:m>
                  <m:oMath xmlns:m="http://schemas.openxmlformats.org/officeDocument/2006/math">
                    <m:sSub>
                      <m:sSubPr>
                        <m:ctrlPr>
                          <a:rPr lang="en-US" i="1"/>
                        </m:ctrlPr>
                      </m:sSubPr>
                      <m:e>
                        <m:r>
                          <a:rPr lang="uk-UA" i="1"/>
                          <m:t>𝑁</m:t>
                        </m:r>
                      </m:e>
                      <m:sub>
                        <m:r>
                          <a:rPr lang="en-US" i="1"/>
                          <m:t>𝐹𝑒</m:t>
                        </m:r>
                      </m:sub>
                    </m:sSub>
                  </m:oMath>
                </a14:m>
                <a:r>
                  <a:rPr lang="uk-UA" dirty="0"/>
                  <a:t> та </a:t>
                </a:r>
                <a14:m>
                  <m:oMath xmlns:m="http://schemas.openxmlformats.org/officeDocument/2006/math">
                    <m:r>
                      <a:rPr lang="uk-UA" i="1"/>
                      <m:t>𝛿</m:t>
                    </m:r>
                    <m:r>
                      <a:rPr lang="uk-UA" i="1"/>
                      <m:t>𝑛</m:t>
                    </m:r>
                  </m:oMath>
                </a14:m>
                <a:r>
                  <a:rPr lang="uk-UA" dirty="0"/>
                  <a:t> збільшуються одночасно, хоча </a:t>
                </a:r>
                <a:endParaRPr lang="uk-UA" dirty="0" smtClean="0"/>
              </a:p>
              <a:p>
                <a:r>
                  <a:rPr lang="uk-UA" dirty="0" smtClean="0"/>
                  <a:t>дана </a:t>
                </a:r>
                <a:r>
                  <a:rPr lang="uk-UA" dirty="0"/>
                  <a:t>залежність достатньо слабка і підсилюється лише </a:t>
                </a:r>
                <a:endParaRPr lang="uk-UA" dirty="0" smtClean="0"/>
              </a:p>
              <a:p>
                <a:r>
                  <a:rPr lang="uk-UA" dirty="0" smtClean="0"/>
                  <a:t>при </a:t>
                </a:r>
                <a14:m>
                  <m:oMath xmlns:m="http://schemas.openxmlformats.org/officeDocument/2006/math">
                    <m:sSub>
                      <m:sSubPr>
                        <m:ctrlPr>
                          <a:rPr lang="en-US" i="1"/>
                        </m:ctrlPr>
                      </m:sSubPr>
                      <m:e>
                        <m:r>
                          <a:rPr lang="uk-UA" i="1"/>
                          <m:t>𝑁</m:t>
                        </m:r>
                      </m:e>
                      <m:sub>
                        <m:r>
                          <a:rPr lang="en-US" i="1"/>
                          <m:t>𝐴</m:t>
                        </m:r>
                      </m:sub>
                    </m:sSub>
                    <m:r>
                      <a:rPr lang="uk-UA" i="1"/>
                      <m:t>=</m:t>
                    </m:r>
                    <m:sSup>
                      <m:sSupPr>
                        <m:ctrlPr>
                          <a:rPr lang="en-US" i="1"/>
                        </m:ctrlPr>
                      </m:sSupPr>
                      <m:e>
                        <m:r>
                          <a:rPr lang="uk-UA" i="1"/>
                          <m:t>10</m:t>
                        </m:r>
                      </m:e>
                      <m:sup>
                        <m:r>
                          <a:rPr lang="uk-UA" i="1"/>
                          <m:t>17</m:t>
                        </m:r>
                      </m:sup>
                    </m:sSup>
                    <m:sSup>
                      <m:sSupPr>
                        <m:ctrlPr>
                          <a:rPr lang="en-US" i="1"/>
                        </m:ctrlPr>
                      </m:sSupPr>
                      <m:e>
                        <m:r>
                          <a:rPr lang="uk-UA" i="1"/>
                          <m:t>см</m:t>
                        </m:r>
                      </m:e>
                      <m:sup>
                        <m:r>
                          <a:rPr lang="uk-UA" i="1"/>
                          <m:t>−3</m:t>
                        </m:r>
                      </m:sup>
                    </m:sSup>
                  </m:oMath>
                </a14:m>
                <a:r>
                  <a:rPr lang="uk-UA" dirty="0" smtClean="0"/>
                  <a:t>;</a:t>
                </a: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6038123" y="4481823"/>
                <a:ext cx="6173998" cy="929550"/>
              </a:xfrm>
              <a:prstGeom prst="rect">
                <a:avLst/>
              </a:prstGeom>
              <a:blipFill>
                <a:blip r:embed="rId6"/>
                <a:stretch>
                  <a:fillRect l="-889" t="-3922" b="-91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5999156" y="5411373"/>
                <a:ext cx="5929059" cy="929550"/>
              </a:xfrm>
              <a:prstGeom prst="rect">
                <a:avLst/>
              </a:prstGeom>
              <a:noFill/>
            </p:spPr>
            <p:txBody>
              <a:bodyPr wrap="none" rtlCol="0">
                <a:spAutoFit/>
              </a:bodyPr>
              <a:lstStyle/>
              <a:p>
                <a:r>
                  <a:rPr lang="uk-UA" dirty="0" smtClean="0"/>
                  <a:t>3) При </a:t>
                </a:r>
                <a14:m>
                  <m:oMath xmlns:m="http://schemas.openxmlformats.org/officeDocument/2006/math">
                    <m:sSub>
                      <m:sSubPr>
                        <m:ctrlPr>
                          <a:rPr lang="en-US" i="1"/>
                        </m:ctrlPr>
                      </m:sSubPr>
                      <m:e>
                        <m:r>
                          <a:rPr lang="uk-UA" i="1"/>
                          <m:t>𝑁</m:t>
                        </m:r>
                      </m:e>
                      <m:sub>
                        <m:r>
                          <a:rPr lang="en-US" i="1"/>
                          <m:t>𝐴</m:t>
                        </m:r>
                      </m:sub>
                    </m:sSub>
                    <m:r>
                      <a:rPr lang="uk-UA" i="1"/>
                      <m:t>=</m:t>
                    </m:r>
                    <m:sSup>
                      <m:sSupPr>
                        <m:ctrlPr>
                          <a:rPr lang="en-US" i="1"/>
                        </m:ctrlPr>
                      </m:sSupPr>
                      <m:e>
                        <m:r>
                          <a:rPr lang="uk-UA" i="1"/>
                          <m:t>10</m:t>
                        </m:r>
                      </m:e>
                      <m:sup>
                        <m:r>
                          <a:rPr lang="uk-UA" i="1"/>
                          <m:t>17</m:t>
                        </m:r>
                      </m:sup>
                    </m:sSup>
                    <m:sSup>
                      <m:sSupPr>
                        <m:ctrlPr>
                          <a:rPr lang="en-US" i="1"/>
                        </m:ctrlPr>
                      </m:sSupPr>
                      <m:e>
                        <m:r>
                          <a:rPr lang="uk-UA" i="1"/>
                          <m:t>см</m:t>
                        </m:r>
                      </m:e>
                      <m:sup>
                        <m:r>
                          <a:rPr lang="uk-UA" i="1"/>
                          <m:t>−3</m:t>
                        </m:r>
                      </m:sup>
                    </m:sSup>
                  </m:oMath>
                </a14:m>
                <a:r>
                  <a:rPr lang="uk-UA" dirty="0"/>
                  <a:t> та високих температурах </a:t>
                </a:r>
                <a14:m>
                  <m:oMath xmlns:m="http://schemas.openxmlformats.org/officeDocument/2006/math">
                    <m:r>
                      <a:rPr lang="uk-UA" i="1"/>
                      <m:t>𝛿</m:t>
                    </m:r>
                    <m:r>
                      <a:rPr lang="uk-UA" i="1"/>
                      <m:t>𝑛</m:t>
                    </m:r>
                  </m:oMath>
                </a14:m>
                <a:r>
                  <a:rPr lang="uk-UA" dirty="0"/>
                  <a:t> при </a:t>
                </a:r>
                <a:endParaRPr lang="uk-UA" dirty="0" smtClean="0"/>
              </a:p>
              <a:p>
                <a:r>
                  <a:rPr lang="uk-UA" dirty="0" smtClean="0"/>
                  <a:t>великих </a:t>
                </a:r>
                <a:r>
                  <a:rPr lang="uk-UA" dirty="0"/>
                  <a:t>концентраціях заліза набуває від’ємних </a:t>
                </a:r>
                <a:endParaRPr lang="uk-UA" dirty="0" smtClean="0"/>
              </a:p>
              <a:p>
                <a:r>
                  <a:rPr lang="uk-UA" dirty="0" smtClean="0"/>
                  <a:t>значень</a:t>
                </a:r>
                <a:r>
                  <a:rPr lang="uk-UA" dirty="0"/>
                  <a:t>, зменшуючись за модулем при зростанні </a:t>
                </a:r>
                <a14:m>
                  <m:oMath xmlns:m="http://schemas.openxmlformats.org/officeDocument/2006/math">
                    <m:sSub>
                      <m:sSubPr>
                        <m:ctrlPr>
                          <a:rPr lang="en-US" i="1"/>
                        </m:ctrlPr>
                      </m:sSubPr>
                      <m:e>
                        <m:r>
                          <a:rPr lang="uk-UA" i="1"/>
                          <m:t>𝑁</m:t>
                        </m:r>
                      </m:e>
                      <m:sub>
                        <m:r>
                          <a:rPr lang="en-US" i="1"/>
                          <m:t>𝐹𝑒</m:t>
                        </m:r>
                      </m:sub>
                    </m:sSub>
                  </m:oMath>
                </a14:m>
                <a:r>
                  <a:rPr lang="uk-UA" dirty="0"/>
                  <a:t>.</a:t>
                </a:r>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5999156" y="5411373"/>
                <a:ext cx="5929059" cy="929550"/>
              </a:xfrm>
              <a:prstGeom prst="rect">
                <a:avLst/>
              </a:prstGeom>
              <a:blipFill>
                <a:blip r:embed="rId7"/>
                <a:stretch>
                  <a:fillRect l="-822" t="-3947" b="-9868"/>
                </a:stretch>
              </a:blipFill>
            </p:spPr>
            <p:txBody>
              <a:bodyPr/>
              <a:lstStyle/>
              <a:p>
                <a:r>
                  <a:rPr lang="en-US">
                    <a:noFill/>
                  </a:rPr>
                  <a:t> </a:t>
                </a:r>
              </a:p>
            </p:txBody>
          </p:sp>
        </mc:Fallback>
      </mc:AlternateContent>
    </p:spTree>
    <p:extLst>
      <p:ext uri="{BB962C8B-B14F-4D97-AF65-F5344CB8AC3E}">
        <p14:creationId xmlns:p14="http://schemas.microsoft.com/office/powerpoint/2010/main" val="10221472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9625" y="140677"/>
            <a:ext cx="2225289" cy="646331"/>
          </a:xfrm>
          <a:prstGeom prst="rect">
            <a:avLst/>
          </a:prstGeom>
          <a:noFill/>
        </p:spPr>
        <p:txBody>
          <a:bodyPr wrap="none" rtlCol="0">
            <a:spAutoFit/>
          </a:bodyPr>
          <a:lstStyle/>
          <a:p>
            <a:pPr algn="ctr"/>
            <a:r>
              <a:rPr lang="uk-UA" sz="3600" dirty="0" smtClean="0"/>
              <a:t>Висновки</a:t>
            </a:r>
            <a:endParaRPr lang="en-US" sz="3600" dirty="0"/>
          </a:p>
        </p:txBody>
      </p:sp>
      <mc:AlternateContent xmlns:mc="http://schemas.openxmlformats.org/markup-compatibility/2006">
        <mc:Choice xmlns:a14="http://schemas.microsoft.com/office/drawing/2010/main" Requires="a14">
          <p:sp>
            <p:nvSpPr>
              <p:cNvPr id="3" name="TextBox 2"/>
              <p:cNvSpPr txBox="1"/>
              <p:nvPr/>
            </p:nvSpPr>
            <p:spPr>
              <a:xfrm>
                <a:off x="143958" y="1483768"/>
                <a:ext cx="11531939" cy="1027204"/>
              </a:xfrm>
              <a:prstGeom prst="rect">
                <a:avLst/>
              </a:prstGeom>
              <a:noFill/>
            </p:spPr>
            <p:txBody>
              <a:bodyPr wrap="none" rtlCol="0">
                <a:spAutoFit/>
              </a:bodyPr>
              <a:lstStyle/>
              <a:p>
                <a:r>
                  <a:rPr lang="uk-UA" sz="2000" dirty="0" smtClean="0"/>
                  <a:t>1.Проведено </a:t>
                </a:r>
                <a:r>
                  <a:rPr lang="uk-UA" sz="2000" dirty="0"/>
                  <a:t>розрахунки величини фактору </a:t>
                </a:r>
                <a:r>
                  <a:rPr lang="uk-UA" sz="2000" dirty="0" err="1"/>
                  <a:t>неідеальності</a:t>
                </a:r>
                <a:r>
                  <a:rPr lang="uk-UA" sz="2000" dirty="0"/>
                  <a:t> кремнієвих кристалічних </a:t>
                </a:r>
                <a14:m>
                  <m:oMath xmlns:m="http://schemas.openxmlformats.org/officeDocument/2006/math">
                    <m:sSup>
                      <m:sSupPr>
                        <m:ctrlPr>
                          <a:rPr lang="en-US" sz="2000" i="1"/>
                        </m:ctrlPr>
                      </m:sSupPr>
                      <m:e>
                        <m:r>
                          <a:rPr lang="uk-UA" sz="2000" i="1"/>
                          <m:t>𝑛</m:t>
                        </m:r>
                      </m:e>
                      <m:sup>
                        <m:r>
                          <a:rPr lang="uk-UA" sz="2000" i="1"/>
                          <m:t>+</m:t>
                        </m:r>
                      </m:sup>
                    </m:sSup>
                    <m:r>
                      <a:rPr lang="uk-UA" sz="2000" i="1"/>
                      <m:t>−</m:t>
                    </m:r>
                    <m:r>
                      <a:rPr lang="uk-UA" sz="2000" i="1"/>
                      <m:t>𝑝</m:t>
                    </m:r>
                    <m:r>
                      <a:rPr lang="uk-UA" sz="2000" i="1"/>
                      <m:t>−</m:t>
                    </m:r>
                    <m:sSup>
                      <m:sSupPr>
                        <m:ctrlPr>
                          <a:rPr lang="en-US" sz="2000" i="1"/>
                        </m:ctrlPr>
                      </m:sSupPr>
                      <m:e>
                        <m:r>
                          <a:rPr lang="en-US" sz="2000" i="1"/>
                          <m:t>𝑝</m:t>
                        </m:r>
                      </m:e>
                      <m:sup>
                        <m:r>
                          <a:rPr lang="uk-UA" sz="2000" i="1"/>
                          <m:t>+</m:t>
                        </m:r>
                      </m:sup>
                    </m:sSup>
                  </m:oMath>
                </a14:m>
                <a:r>
                  <a:rPr lang="uk-UA" sz="2000" dirty="0"/>
                  <a:t> </a:t>
                </a:r>
                <a:endParaRPr lang="uk-UA" sz="2000" dirty="0" smtClean="0"/>
              </a:p>
              <a:p>
                <a:r>
                  <a:rPr lang="uk-UA" sz="2000" dirty="0" smtClean="0"/>
                  <a:t>структур </a:t>
                </a:r>
                <a:r>
                  <a:rPr lang="uk-UA" sz="2000" dirty="0"/>
                  <a:t>з </a:t>
                </a:r>
                <a:r>
                  <a:rPr lang="uk-UA" sz="2000" dirty="0" smtClean="0"/>
                  <a:t>домішкою </a:t>
                </a:r>
                <a:r>
                  <a:rPr lang="uk-UA" sz="2000" dirty="0"/>
                  <a:t>заліза та базою товщиною </a:t>
                </a:r>
                <a14:m>
                  <m:oMath xmlns:m="http://schemas.openxmlformats.org/officeDocument/2006/math">
                    <m:r>
                      <a:rPr lang="uk-UA" sz="2000" i="1"/>
                      <m:t>150−240 мкм</m:t>
                    </m:r>
                  </m:oMath>
                </a14:m>
                <a:r>
                  <a:rPr lang="uk-UA" sz="2000" dirty="0"/>
                  <a:t> у температурному </a:t>
                </a:r>
                <a:r>
                  <a:rPr lang="uk-UA" sz="2000" dirty="0" smtClean="0"/>
                  <a:t>діапазоні</a:t>
                </a:r>
              </a:p>
              <a:p>
                <a:r>
                  <a:rPr lang="uk-UA" sz="2000" dirty="0" smtClean="0"/>
                  <a:t> </a:t>
                </a:r>
                <a14:m>
                  <m:oMath xmlns:m="http://schemas.openxmlformats.org/officeDocument/2006/math">
                    <m:r>
                      <a:rPr lang="uk-UA" sz="2000" i="1"/>
                      <m:t>290−340 К</m:t>
                    </m:r>
                  </m:oMath>
                </a14:m>
                <a:r>
                  <a:rPr lang="uk-UA" sz="2000" dirty="0"/>
                  <a:t> для концентрацій </a:t>
                </a:r>
                <a:r>
                  <a:rPr lang="uk-UA" sz="2000" dirty="0" smtClean="0"/>
                  <a:t>легуючої </a:t>
                </a:r>
                <a:r>
                  <a:rPr lang="uk-UA" sz="2000" dirty="0"/>
                  <a:t>домішки </a:t>
                </a:r>
                <a14:m>
                  <m:oMath xmlns:m="http://schemas.openxmlformats.org/officeDocument/2006/math">
                    <m:sSup>
                      <m:sSupPr>
                        <m:ctrlPr>
                          <a:rPr lang="en-US" sz="2000" i="1"/>
                        </m:ctrlPr>
                      </m:sSupPr>
                      <m:e>
                        <m:r>
                          <a:rPr lang="uk-UA" sz="2000" i="1"/>
                          <m:t>10</m:t>
                        </m:r>
                      </m:e>
                      <m:sup>
                        <m:r>
                          <a:rPr lang="uk-UA" sz="2000" i="1"/>
                          <m:t>15</m:t>
                        </m:r>
                      </m:sup>
                    </m:sSup>
                    <m:r>
                      <a:rPr lang="uk-UA" sz="2000" i="1"/>
                      <m:t>−</m:t>
                    </m:r>
                    <m:sSup>
                      <m:sSupPr>
                        <m:ctrlPr>
                          <a:rPr lang="en-US" sz="2000" i="1"/>
                        </m:ctrlPr>
                      </m:sSupPr>
                      <m:e>
                        <m:r>
                          <a:rPr lang="uk-UA" sz="2000" i="1"/>
                          <m:t>10</m:t>
                        </m:r>
                      </m:e>
                      <m:sup>
                        <m:r>
                          <a:rPr lang="uk-UA" sz="2000" i="1"/>
                          <m:t>17</m:t>
                        </m:r>
                      </m:sup>
                    </m:sSup>
                    <m:r>
                      <a:rPr lang="uk-UA" sz="2000" i="1"/>
                      <m:t> </m:t>
                    </m:r>
                    <m:sSup>
                      <m:sSupPr>
                        <m:ctrlPr>
                          <a:rPr lang="en-US" sz="2000" i="1"/>
                        </m:ctrlPr>
                      </m:sSupPr>
                      <m:e>
                        <m:r>
                          <a:rPr lang="ru-RU" sz="2000" i="1"/>
                          <m:t>см</m:t>
                        </m:r>
                      </m:e>
                      <m:sup>
                        <m:r>
                          <a:rPr lang="uk-UA" sz="2000" i="1"/>
                          <m:t>−3</m:t>
                        </m:r>
                      </m:sup>
                    </m:sSup>
                  </m:oMath>
                </a14:m>
                <a:r>
                  <a:rPr lang="uk-UA" sz="2000" dirty="0"/>
                  <a:t> та заліза </a:t>
                </a:r>
                <a14:m>
                  <m:oMath xmlns:m="http://schemas.openxmlformats.org/officeDocument/2006/math">
                    <m:sSup>
                      <m:sSupPr>
                        <m:ctrlPr>
                          <a:rPr lang="en-US" sz="2000" i="1"/>
                        </m:ctrlPr>
                      </m:sSupPr>
                      <m:e>
                        <m:r>
                          <a:rPr lang="uk-UA" sz="2000" i="1"/>
                          <m:t>10</m:t>
                        </m:r>
                      </m:e>
                      <m:sup>
                        <m:r>
                          <a:rPr lang="uk-UA" sz="2000" i="1"/>
                          <m:t>10</m:t>
                        </m:r>
                      </m:sup>
                    </m:sSup>
                    <m:r>
                      <a:rPr lang="uk-UA" sz="2000" i="1"/>
                      <m:t>−</m:t>
                    </m:r>
                    <m:sSup>
                      <m:sSupPr>
                        <m:ctrlPr>
                          <a:rPr lang="en-US" sz="2000" i="1"/>
                        </m:ctrlPr>
                      </m:sSupPr>
                      <m:e>
                        <m:r>
                          <a:rPr lang="uk-UA" sz="2000" i="1"/>
                          <m:t>10</m:t>
                        </m:r>
                      </m:e>
                      <m:sup>
                        <m:r>
                          <a:rPr lang="uk-UA" sz="2000" i="1"/>
                          <m:t>13</m:t>
                        </m:r>
                      </m:sup>
                    </m:sSup>
                    <m:r>
                      <a:rPr lang="uk-UA" sz="2000" i="1"/>
                      <m:t> </m:t>
                    </m:r>
                    <m:sSup>
                      <m:sSupPr>
                        <m:ctrlPr>
                          <a:rPr lang="en-US" sz="2000" i="1"/>
                        </m:ctrlPr>
                      </m:sSupPr>
                      <m:e>
                        <m:r>
                          <a:rPr lang="ru-RU" sz="2000" i="1"/>
                          <m:t>см</m:t>
                        </m:r>
                      </m:e>
                      <m:sup>
                        <m:r>
                          <a:rPr lang="uk-UA" sz="2000" i="1"/>
                          <m:t>−3</m:t>
                        </m:r>
                      </m:sup>
                    </m:sSup>
                  </m:oMath>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43958" y="1483768"/>
                <a:ext cx="11531939" cy="1027204"/>
              </a:xfrm>
              <a:prstGeom prst="rect">
                <a:avLst/>
              </a:prstGeom>
              <a:blipFill>
                <a:blip r:embed="rId2"/>
                <a:stretch>
                  <a:fillRect l="-582" t="-3550" b="-88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143958" y="3207732"/>
                <a:ext cx="12046375" cy="1323439"/>
              </a:xfrm>
              <a:prstGeom prst="rect">
                <a:avLst/>
              </a:prstGeom>
              <a:noFill/>
            </p:spPr>
            <p:txBody>
              <a:bodyPr wrap="none" rtlCol="0">
                <a:spAutoFit/>
              </a:bodyPr>
              <a:lstStyle/>
              <a:p>
                <a:r>
                  <a:rPr lang="uk-UA" sz="2000" dirty="0" smtClean="0"/>
                  <a:t>2.Показано</a:t>
                </a:r>
                <a:r>
                  <a:rPr lang="uk-UA" sz="2000" dirty="0"/>
                  <a:t>, що товщина бази впливає на величину фактору </a:t>
                </a:r>
                <a:r>
                  <a:rPr lang="uk-UA" sz="2000" dirty="0" err="1"/>
                  <a:t>неідеальності</a:t>
                </a:r>
                <a:r>
                  <a:rPr lang="uk-UA" sz="2000" dirty="0"/>
                  <a:t> у випадку, коли вона </a:t>
                </a:r>
                <a:endParaRPr lang="uk-UA" sz="2000" dirty="0" smtClean="0"/>
              </a:p>
              <a:p>
                <a:r>
                  <a:rPr lang="uk-UA" sz="2000" dirty="0" smtClean="0"/>
                  <a:t>набагато </a:t>
                </a:r>
                <a:r>
                  <a:rPr lang="uk-UA" sz="2000" dirty="0"/>
                  <a:t>менша </a:t>
                </a:r>
                <a:r>
                  <a:rPr lang="uk-UA" sz="2000" dirty="0" smtClean="0"/>
                  <a:t>довжини </a:t>
                </a:r>
                <a:r>
                  <a:rPr lang="uk-UA" sz="2000" dirty="0"/>
                  <a:t>дифузії неосновних носіїв заряду, вплив температури та рівня легування </a:t>
                </a:r>
                <a:endParaRPr lang="uk-UA" sz="2000" dirty="0" smtClean="0"/>
              </a:p>
              <a:p>
                <a:r>
                  <a:rPr lang="uk-UA" sz="2000" dirty="0" smtClean="0"/>
                  <a:t>переважно </a:t>
                </a:r>
                <a:r>
                  <a:rPr lang="uk-UA" sz="2000" dirty="0"/>
                  <a:t>пов’язаний зі </a:t>
                </a:r>
                <a:r>
                  <a:rPr lang="uk-UA" sz="2000" dirty="0" smtClean="0"/>
                  <a:t>зміною </a:t>
                </a:r>
                <a:r>
                  <a:rPr lang="uk-UA" sz="2000" dirty="0"/>
                  <a:t>ймовірності заселеності рекомбінаційного рівня, а залежність </a:t>
                </a:r>
                <a14:m>
                  <m:oMath xmlns:m="http://schemas.openxmlformats.org/officeDocument/2006/math">
                    <m:r>
                      <a:rPr lang="uk-UA" sz="2000" i="1"/>
                      <m:t>𝑛</m:t>
                    </m:r>
                  </m:oMath>
                </a14:m>
                <a:r>
                  <a:rPr lang="uk-UA" sz="2000" dirty="0"/>
                  <a:t> від </a:t>
                </a:r>
                <a:endParaRPr lang="uk-UA" sz="2000" dirty="0" smtClean="0"/>
              </a:p>
              <a:p>
                <a:r>
                  <a:rPr lang="uk-UA" sz="2000" dirty="0" smtClean="0"/>
                  <a:t>концентрації </a:t>
                </a:r>
                <a:r>
                  <a:rPr lang="uk-UA" sz="2000" dirty="0"/>
                  <a:t>заліза є монотонною </a:t>
                </a:r>
                <a:r>
                  <a:rPr lang="uk-UA" sz="2000" dirty="0" smtClean="0"/>
                  <a:t>функцією</a:t>
                </a:r>
                <a:r>
                  <a:rPr lang="uk-UA" sz="2000" dirty="0"/>
                  <a:t>.</a:t>
                </a:r>
                <a:endParaRPr lang="en-US" sz="2000" dirty="0"/>
              </a:p>
            </p:txBody>
          </p:sp>
        </mc:Choice>
        <mc:Fallback>
          <p:sp>
            <p:nvSpPr>
              <p:cNvPr id="4" name="TextBox 3"/>
              <p:cNvSpPr txBox="1">
                <a:spLocks noRot="1" noChangeAspect="1" noMove="1" noResize="1" noEditPoints="1" noAdjustHandles="1" noChangeArrowheads="1" noChangeShapeType="1" noTextEdit="1"/>
              </p:cNvSpPr>
              <p:nvPr/>
            </p:nvSpPr>
            <p:spPr>
              <a:xfrm>
                <a:off x="143958" y="3207732"/>
                <a:ext cx="12046375" cy="1323439"/>
              </a:xfrm>
              <a:prstGeom prst="rect">
                <a:avLst/>
              </a:prstGeom>
              <a:blipFill>
                <a:blip r:embed="rId3"/>
                <a:stretch>
                  <a:fillRect l="-557" t="-2765" b="-73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143958" y="5143500"/>
                <a:ext cx="11284436" cy="707886"/>
              </a:xfrm>
              <a:prstGeom prst="rect">
                <a:avLst/>
              </a:prstGeom>
              <a:noFill/>
            </p:spPr>
            <p:txBody>
              <a:bodyPr wrap="none" rtlCol="0">
                <a:spAutoFit/>
              </a:bodyPr>
              <a:lstStyle/>
              <a:p>
                <a:r>
                  <a:rPr lang="uk-UA" sz="2000" dirty="0" smtClean="0"/>
                  <a:t>3.Виявлено</a:t>
                </a:r>
                <a:r>
                  <a:rPr lang="uk-UA" sz="2000" dirty="0"/>
                  <a:t>, що зміна величини фактору </a:t>
                </a:r>
                <a:r>
                  <a:rPr lang="uk-UA" sz="2000" dirty="0" err="1"/>
                  <a:t>неідеальності</a:t>
                </a:r>
                <a:r>
                  <a:rPr lang="uk-UA" sz="2000" dirty="0"/>
                  <a:t> після розпаду пар </a:t>
                </a:r>
                <a14:m>
                  <m:oMath xmlns:m="http://schemas.openxmlformats.org/officeDocument/2006/math">
                    <m:r>
                      <a:rPr lang="uk-UA" sz="2000" i="1"/>
                      <m:t>𝐹𝑒𝐵</m:t>
                    </m:r>
                  </m:oMath>
                </a14:m>
                <a:r>
                  <a:rPr lang="uk-UA" sz="2000" dirty="0"/>
                  <a:t> має різний знак </a:t>
                </a:r>
                <a:endParaRPr lang="uk-UA" sz="2000" dirty="0" smtClean="0"/>
              </a:p>
              <a:p>
                <a:r>
                  <a:rPr lang="uk-UA" sz="2000" dirty="0" smtClean="0"/>
                  <a:t>залежно </a:t>
                </a:r>
                <a:r>
                  <a:rPr lang="uk-UA" sz="2000" dirty="0"/>
                  <a:t>від </a:t>
                </a:r>
                <a:r>
                  <a:rPr lang="uk-UA" sz="2000" dirty="0" smtClean="0"/>
                  <a:t>температури </a:t>
                </a:r>
                <a:r>
                  <a:rPr lang="uk-UA" sz="2000" dirty="0"/>
                  <a:t>та рівня легування.</a:t>
                </a:r>
                <a:endParaRPr lang="en-US" sz="2000" dirty="0"/>
              </a:p>
            </p:txBody>
          </p:sp>
        </mc:Choice>
        <mc:Fallback>
          <p:sp>
            <p:nvSpPr>
              <p:cNvPr id="5" name="TextBox 4"/>
              <p:cNvSpPr txBox="1">
                <a:spLocks noRot="1" noChangeAspect="1" noMove="1" noResize="1" noEditPoints="1" noAdjustHandles="1" noChangeArrowheads="1" noChangeShapeType="1" noTextEdit="1"/>
              </p:cNvSpPr>
              <p:nvPr/>
            </p:nvSpPr>
            <p:spPr>
              <a:xfrm>
                <a:off x="143958" y="5143500"/>
                <a:ext cx="11284436" cy="707886"/>
              </a:xfrm>
              <a:prstGeom prst="rect">
                <a:avLst/>
              </a:prstGeom>
              <a:blipFill>
                <a:blip r:embed="rId4"/>
                <a:stretch>
                  <a:fillRect l="-594" t="-6034" b="-14655"/>
                </a:stretch>
              </a:blipFill>
            </p:spPr>
            <p:txBody>
              <a:bodyPr/>
              <a:lstStyle/>
              <a:p>
                <a:r>
                  <a:rPr lang="en-US">
                    <a:noFill/>
                  </a:rPr>
                  <a:t> </a:t>
                </a:r>
              </a:p>
            </p:txBody>
          </p:sp>
        </mc:Fallback>
      </mc:AlternateContent>
    </p:spTree>
    <p:extLst>
      <p:ext uri="{BB962C8B-B14F-4D97-AF65-F5344CB8AC3E}">
        <p14:creationId xmlns:p14="http://schemas.microsoft.com/office/powerpoint/2010/main" val="3377851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10818" y="2869809"/>
            <a:ext cx="4621778" cy="830997"/>
          </a:xfrm>
          <a:prstGeom prst="rect">
            <a:avLst/>
          </a:prstGeom>
          <a:noFill/>
        </p:spPr>
        <p:txBody>
          <a:bodyPr wrap="none" rtlCol="0">
            <a:spAutoFit/>
          </a:bodyPr>
          <a:lstStyle/>
          <a:p>
            <a:pPr algn="ctr"/>
            <a:r>
              <a:rPr lang="uk-UA" sz="4800" dirty="0" smtClean="0"/>
              <a:t>Дякую за увагу!</a:t>
            </a:r>
            <a:endParaRPr lang="en-US" sz="4800" dirty="0"/>
          </a:p>
        </p:txBody>
      </p:sp>
    </p:spTree>
    <p:extLst>
      <p:ext uri="{BB962C8B-B14F-4D97-AF65-F5344CB8AC3E}">
        <p14:creationId xmlns:p14="http://schemas.microsoft.com/office/powerpoint/2010/main" val="4222511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6059" y="388249"/>
                <a:ext cx="11596255" cy="677108"/>
              </a:xfrm>
              <a:prstGeom prst="rect">
                <a:avLst/>
              </a:prstGeom>
              <a:noFill/>
            </p:spPr>
            <p:txBody>
              <a:bodyPr wrap="square" rtlCol="0">
                <a:spAutoFit/>
              </a:bodyPr>
              <a:lstStyle/>
              <a:p>
                <a:r>
                  <a:rPr lang="uk-UA" sz="2000" b="1" dirty="0" smtClean="0">
                    <a:effectLst>
                      <a:outerShdw blurRad="38100" dist="38100" dir="2700000" algn="tl">
                        <a:srgbClr val="000000">
                          <a:alpha val="43137"/>
                        </a:srgbClr>
                      </a:outerShdw>
                    </a:effectLst>
                  </a:rPr>
                  <a:t>Мета роботи</a:t>
                </a:r>
                <a:r>
                  <a:rPr lang="uk-UA" sz="2000" dirty="0" smtClean="0"/>
                  <a:t>:  </a:t>
                </a:r>
                <a:r>
                  <a:rPr lang="uk-UA" dirty="0" smtClean="0"/>
                  <a:t>Розрахунок фактору неідеальності для структури </a:t>
                </a:r>
                <a14:m>
                  <m:oMath xmlns:m="http://schemas.openxmlformats.org/officeDocument/2006/math">
                    <m:sSup>
                      <m:sSupPr>
                        <m:ctrlPr>
                          <a:rPr lang="en-US" i="1">
                            <a:latin typeface="Cambria Math" panose="02040503050406030204" pitchFamily="18" charset="0"/>
                          </a:rPr>
                        </m:ctrlPr>
                      </m:sSupPr>
                      <m:e>
                        <m:r>
                          <a:rPr lang="uk-UA" i="1">
                            <a:latin typeface="Cambria Math" panose="02040503050406030204" pitchFamily="18" charset="0"/>
                          </a:rPr>
                          <m:t>𝑛</m:t>
                        </m:r>
                      </m:e>
                      <m:sup>
                        <m:r>
                          <a:rPr lang="uk-UA" i="1">
                            <a:latin typeface="Cambria Math" panose="02040503050406030204" pitchFamily="18" charset="0"/>
                          </a:rPr>
                          <m:t>+</m:t>
                        </m:r>
                      </m:sup>
                    </m:sSup>
                    <m:r>
                      <a:rPr lang="uk-UA" i="1">
                        <a:latin typeface="Cambria Math" panose="02040503050406030204" pitchFamily="18" charset="0"/>
                      </a:rPr>
                      <m:t>−</m:t>
                    </m:r>
                    <m:r>
                      <a:rPr lang="uk-UA" i="1">
                        <a:latin typeface="Cambria Math" panose="02040503050406030204" pitchFamily="18" charset="0"/>
                      </a:rPr>
                      <m:t>𝑝</m:t>
                    </m:r>
                    <m:r>
                      <a:rPr lang="uk-UA" i="1">
                        <a:latin typeface="Cambria Math" panose="02040503050406030204" pitchFamily="18" charset="0"/>
                      </a:rPr>
                      <m:t>−</m:t>
                    </m:r>
                    <m:sSup>
                      <m:sSupPr>
                        <m:ctrlPr>
                          <a:rPr lang="en-US" i="1">
                            <a:latin typeface="Cambria Math" panose="02040503050406030204" pitchFamily="18" charset="0"/>
                          </a:rPr>
                        </m:ctrlPr>
                      </m:sSupPr>
                      <m:e>
                        <m:r>
                          <a:rPr lang="uk-UA" i="1">
                            <a:latin typeface="Cambria Math" panose="02040503050406030204" pitchFamily="18" charset="0"/>
                          </a:rPr>
                          <m:t>𝑝</m:t>
                        </m:r>
                      </m:e>
                      <m:sup>
                        <m:r>
                          <a:rPr lang="uk-UA" i="1">
                            <a:latin typeface="Cambria Math" panose="02040503050406030204" pitchFamily="18" charset="0"/>
                          </a:rPr>
                          <m:t>+</m:t>
                        </m:r>
                      </m:sup>
                    </m:sSup>
                    <m:r>
                      <a:rPr lang="uk-UA" i="1">
                        <a:latin typeface="Cambria Math" panose="02040503050406030204" pitchFamily="18" charset="0"/>
                      </a:rPr>
                      <m:t>−</m:t>
                    </m:r>
                    <m:r>
                      <a:rPr lang="uk-UA" i="1">
                        <a:latin typeface="Cambria Math" panose="02040503050406030204" pitchFamily="18" charset="0"/>
                      </a:rPr>
                      <m:t>𝑆</m:t>
                    </m:r>
                  </m:oMath>
                </a14:m>
                <a:r>
                  <a:rPr lang="uk-UA" dirty="0">
                    <a:latin typeface="Times New Roman" panose="02020603050405020304" pitchFamily="18" charset="0"/>
                    <a:cs typeface="Times New Roman" panose="02020603050405020304" pitchFamily="18" charset="0"/>
                  </a:rPr>
                  <a:t> </a:t>
                </a:r>
                <a:r>
                  <a:rPr lang="uk-UA" dirty="0" smtClean="0"/>
                  <a:t> при різних параметрах напівпровідника.</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56059" y="388249"/>
                <a:ext cx="11596255" cy="677108"/>
              </a:xfrm>
              <a:prstGeom prst="rect">
                <a:avLst/>
              </a:prstGeom>
              <a:blipFill>
                <a:blip r:embed="rId2"/>
                <a:stretch>
                  <a:fillRect l="-578" t="-7207" b="-13514"/>
                </a:stretch>
              </a:blipFill>
            </p:spPr>
            <p:txBody>
              <a:bodyPr/>
              <a:lstStyle/>
              <a:p>
                <a:r>
                  <a:rPr lang="en-US">
                    <a:noFill/>
                  </a:rPr>
                  <a:t> </a:t>
                </a:r>
              </a:p>
            </p:txBody>
          </p:sp>
        </mc:Fallback>
      </mc:AlternateContent>
      <p:sp>
        <p:nvSpPr>
          <p:cNvPr id="3" name="TextBox 2"/>
          <p:cNvSpPr txBox="1"/>
          <p:nvPr/>
        </p:nvSpPr>
        <p:spPr>
          <a:xfrm>
            <a:off x="445673" y="1296261"/>
            <a:ext cx="11617026" cy="646331"/>
          </a:xfrm>
          <a:prstGeom prst="rect">
            <a:avLst/>
          </a:prstGeom>
          <a:noFill/>
        </p:spPr>
        <p:txBody>
          <a:bodyPr wrap="none" rtlCol="0">
            <a:spAutoFit/>
          </a:bodyPr>
          <a:lstStyle/>
          <a:p>
            <a:r>
              <a:rPr lang="uk-UA" dirty="0" smtClean="0"/>
              <a:t>Фактор неідеальності відображає процеси рекомбінації носіїв заряду. Його величина буде залежати від </a:t>
            </a:r>
          </a:p>
          <a:p>
            <a:r>
              <a:rPr lang="uk-UA" dirty="0" smtClean="0"/>
              <a:t>концентрації дефектів, від типу самого напівпровідника,  від параметрів навколишнього середовища, тощо.</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56059" y="5427374"/>
                <a:ext cx="11625105" cy="923330"/>
              </a:xfrm>
              <a:prstGeom prst="rect">
                <a:avLst/>
              </a:prstGeom>
              <a:noFill/>
            </p:spPr>
            <p:txBody>
              <a:bodyPr wrap="none" rtlCol="0">
                <a:spAutoFit/>
              </a:bodyPr>
              <a:lstStyle/>
              <a:p>
                <a:r>
                  <a:rPr lang="uk-UA" dirty="0" smtClean="0"/>
                  <a:t>Значення фактору неідеальності </a:t>
                </a:r>
                <a14:m>
                  <m:oMath xmlns:m="http://schemas.openxmlformats.org/officeDocument/2006/math">
                    <m:r>
                      <a:rPr lang="ru-RU" i="1">
                        <a:latin typeface="Cambria Math" panose="02040503050406030204" pitchFamily="18" charset="0"/>
                      </a:rPr>
                      <m:t>𝑛</m:t>
                    </m:r>
                  </m:oMath>
                </a14:m>
                <a:r>
                  <a:rPr lang="en-US" dirty="0" smtClean="0"/>
                  <a:t> &gt; 1 </a:t>
                </a:r>
                <a:r>
                  <a:rPr lang="uk-UA" dirty="0" smtClean="0"/>
                  <a:t>вказує на те, що механізм </a:t>
                </a:r>
                <a:r>
                  <a:rPr lang="uk-UA" dirty="0"/>
                  <a:t>рекомбінації носіїв в сонячному елементі </a:t>
                </a:r>
                <a:endParaRPr lang="uk-UA" dirty="0" smtClean="0"/>
              </a:p>
              <a:p>
                <a:r>
                  <a:rPr lang="uk-UA" dirty="0" smtClean="0"/>
                  <a:t>включає </a:t>
                </a:r>
                <a:r>
                  <a:rPr lang="uk-UA" dirty="0"/>
                  <a:t>в себе </a:t>
                </a:r>
                <a:r>
                  <a:rPr lang="uk-UA" dirty="0" smtClean="0"/>
                  <a:t>пастки. </a:t>
                </a:r>
                <a:r>
                  <a:rPr lang="uk-UA" dirty="0"/>
                  <a:t>Якщо рекомбінація, яка пов’язана з дефектом, є домінуючою, то значення, яке часто </a:t>
                </a:r>
                <a:endParaRPr lang="uk-UA" dirty="0" smtClean="0"/>
              </a:p>
              <a:p>
                <a:r>
                  <a:rPr lang="uk-UA" dirty="0" smtClean="0"/>
                  <a:t>пишуть </a:t>
                </a:r>
                <a:r>
                  <a:rPr lang="uk-UA" dirty="0"/>
                  <a:t>в публікаціях для коефіцієнта ідеальності, дорівнює </a:t>
                </a:r>
                <a14:m>
                  <m:oMath xmlns:m="http://schemas.openxmlformats.org/officeDocument/2006/math">
                    <m:r>
                      <a:rPr lang="ru-RU" i="1">
                        <a:latin typeface="Cambria Math" panose="02040503050406030204" pitchFamily="18" charset="0"/>
                      </a:rPr>
                      <m:t>𝑛</m:t>
                    </m:r>
                    <m:r>
                      <a:rPr lang="uk-UA" i="1">
                        <a:latin typeface="Cambria Math" panose="02040503050406030204" pitchFamily="18" charset="0"/>
                      </a:rPr>
                      <m:t>=2</m:t>
                    </m:r>
                  </m:oMath>
                </a14:m>
                <a:r>
                  <a:rPr lang="uk-UA" dirty="0" smtClean="0"/>
                  <a:t>.</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6059" y="5427374"/>
                <a:ext cx="11625105" cy="923330"/>
              </a:xfrm>
              <a:prstGeom prst="rect">
                <a:avLst/>
              </a:prstGeom>
              <a:blipFill>
                <a:blip r:embed="rId3"/>
                <a:stretch>
                  <a:fillRect l="-472" t="-3947" b="-9211"/>
                </a:stretch>
              </a:blipFill>
            </p:spPr>
            <p:txBody>
              <a:bodyPr/>
              <a:lstStyle/>
              <a:p>
                <a:r>
                  <a:rPr lang="en-US">
                    <a:noFill/>
                  </a:rPr>
                  <a:t> </a:t>
                </a:r>
              </a:p>
            </p:txBody>
          </p:sp>
        </mc:Fallback>
      </mc:AlternateContent>
      <p:pic>
        <p:nvPicPr>
          <p:cNvPr id="6" name="Рисунок 5"/>
          <p:cNvPicPr>
            <a:picLocks noChangeAspect="1"/>
          </p:cNvPicPr>
          <p:nvPr/>
        </p:nvPicPr>
        <p:blipFill>
          <a:blip r:embed="rId4"/>
          <a:stretch>
            <a:fillRect/>
          </a:stretch>
        </p:blipFill>
        <p:spPr>
          <a:xfrm>
            <a:off x="6801442" y="2446733"/>
            <a:ext cx="4772025" cy="2476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Рисунок 6"/>
          <p:cNvPicPr>
            <a:picLocks noChangeAspect="1"/>
          </p:cNvPicPr>
          <p:nvPr/>
        </p:nvPicPr>
        <p:blipFill>
          <a:blip r:embed="rId5"/>
          <a:stretch>
            <a:fillRect/>
          </a:stretch>
        </p:blipFill>
        <p:spPr>
          <a:xfrm>
            <a:off x="527634" y="2302595"/>
            <a:ext cx="5740977" cy="27647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40218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2302348" y="574635"/>
                <a:ext cx="7934480" cy="646986"/>
              </a:xfrm>
              <a:prstGeom prst="round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uk-UA" sz="3200" dirty="0" smtClean="0"/>
                  <a:t>Моделювання структури </a:t>
                </a:r>
                <a14:m>
                  <m:oMath xmlns:m="http://schemas.openxmlformats.org/officeDocument/2006/math">
                    <m:sSup>
                      <m:sSupPr>
                        <m:ctrlPr>
                          <a:rPr lang="en-US" sz="3200" i="1">
                            <a:latin typeface="Cambria Math" panose="02040503050406030204" pitchFamily="18" charset="0"/>
                          </a:rPr>
                        </m:ctrlPr>
                      </m:sSupPr>
                      <m:e>
                        <m:r>
                          <a:rPr lang="uk-UA" sz="3200" i="1">
                            <a:latin typeface="Cambria Math" panose="02040503050406030204" pitchFamily="18" charset="0"/>
                          </a:rPr>
                          <m:t>𝑛</m:t>
                        </m:r>
                      </m:e>
                      <m:sup>
                        <m:r>
                          <a:rPr lang="uk-UA" sz="3200" i="1">
                            <a:latin typeface="Cambria Math" panose="02040503050406030204" pitchFamily="18" charset="0"/>
                          </a:rPr>
                          <m:t>+</m:t>
                        </m:r>
                      </m:sup>
                    </m:sSup>
                    <m:r>
                      <a:rPr lang="uk-UA" sz="3200" i="1">
                        <a:latin typeface="Cambria Math" panose="02040503050406030204" pitchFamily="18" charset="0"/>
                      </a:rPr>
                      <m:t>−</m:t>
                    </m:r>
                    <m:r>
                      <a:rPr lang="uk-UA" sz="3200" i="1">
                        <a:latin typeface="Cambria Math" panose="02040503050406030204" pitchFamily="18" charset="0"/>
                      </a:rPr>
                      <m:t>𝑝</m:t>
                    </m:r>
                    <m:r>
                      <a:rPr lang="uk-UA" sz="3200" i="1">
                        <a:latin typeface="Cambria Math" panose="02040503050406030204" pitchFamily="18" charset="0"/>
                      </a:rPr>
                      <m:t>−</m:t>
                    </m:r>
                    <m:sSup>
                      <m:sSupPr>
                        <m:ctrlPr>
                          <a:rPr lang="en-US" sz="3200" i="1">
                            <a:latin typeface="Cambria Math" panose="02040503050406030204" pitchFamily="18" charset="0"/>
                          </a:rPr>
                        </m:ctrlPr>
                      </m:sSupPr>
                      <m:e>
                        <m:r>
                          <a:rPr lang="uk-UA" sz="3200" i="1">
                            <a:latin typeface="Cambria Math" panose="02040503050406030204" pitchFamily="18" charset="0"/>
                          </a:rPr>
                          <m:t>𝑝</m:t>
                        </m:r>
                      </m:e>
                      <m:sup>
                        <m:r>
                          <a:rPr lang="uk-UA" sz="3200" i="1">
                            <a:latin typeface="Cambria Math" panose="02040503050406030204" pitchFamily="18" charset="0"/>
                          </a:rPr>
                          <m:t>+</m:t>
                        </m:r>
                      </m:sup>
                    </m:sSup>
                    <m:r>
                      <a:rPr lang="uk-UA" sz="3200" i="1">
                        <a:latin typeface="Cambria Math" panose="02040503050406030204" pitchFamily="18" charset="0"/>
                      </a:rPr>
                      <m:t>−</m:t>
                    </m:r>
                    <m:r>
                      <a:rPr lang="uk-UA" sz="3200" i="1">
                        <a:latin typeface="Cambria Math" panose="02040503050406030204" pitchFamily="18" charset="0"/>
                      </a:rPr>
                      <m:t>𝑆</m:t>
                    </m:r>
                  </m:oMath>
                </a14:m>
                <a:r>
                  <a:rPr lang="uk-UA" sz="3200" dirty="0">
                    <a:latin typeface="Times New Roman" panose="02020603050405020304" pitchFamily="18" charset="0"/>
                    <a:cs typeface="Times New Roman" panose="02020603050405020304" pitchFamily="18" charset="0"/>
                  </a:rPr>
                  <a:t> </a:t>
                </a:r>
                <a:endParaRPr lang="en-US" sz="3200" dirty="0"/>
              </a:p>
            </p:txBody>
          </p:sp>
        </mc:Choice>
        <mc:Fallback>
          <p:sp>
            <p:nvSpPr>
              <p:cNvPr id="2" name="TextBox 1"/>
              <p:cNvSpPr txBox="1">
                <a:spLocks noRot="1" noChangeAspect="1" noMove="1" noResize="1" noEditPoints="1" noAdjustHandles="1" noChangeArrowheads="1" noChangeShapeType="1" noTextEdit="1"/>
              </p:cNvSpPr>
              <p:nvPr/>
            </p:nvSpPr>
            <p:spPr>
              <a:xfrm>
                <a:off x="2302348" y="574635"/>
                <a:ext cx="7934480" cy="646986"/>
              </a:xfrm>
              <a:prstGeom prst="roundRect">
                <a:avLst/>
              </a:prstGeom>
              <a:blipFill>
                <a:blip r:embed="rId2"/>
                <a:stretch>
                  <a:fillRect/>
                </a:stretch>
              </a:blipFill>
            </p:spPr>
            <p:txBody>
              <a:bodyPr/>
              <a:lstStyle/>
              <a:p>
                <a:r>
                  <a:rPr lang="en-US">
                    <a:noFill/>
                  </a:rPr>
                  <a:t> </a:t>
                </a:r>
              </a:p>
            </p:txBody>
          </p:sp>
        </mc:Fallback>
      </mc:AlternateContent>
      <p:sp>
        <p:nvSpPr>
          <p:cNvPr id="3" name="TextBox 2"/>
          <p:cNvSpPr txBox="1"/>
          <p:nvPr/>
        </p:nvSpPr>
        <p:spPr>
          <a:xfrm>
            <a:off x="4440344" y="2104791"/>
            <a:ext cx="3230762" cy="646986"/>
          </a:xfrm>
          <a:prstGeom prst="round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uk-UA" sz="3200" dirty="0" smtClean="0"/>
              <a:t>Розрахунок ВАХ</a:t>
            </a:r>
            <a:endParaRPr lang="en-US" sz="3200" dirty="0"/>
          </a:p>
        </p:txBody>
      </p:sp>
      <p:sp>
        <p:nvSpPr>
          <p:cNvPr id="4" name="TextBox 3"/>
          <p:cNvSpPr txBox="1"/>
          <p:nvPr/>
        </p:nvSpPr>
        <p:spPr>
          <a:xfrm>
            <a:off x="4575345" y="3634947"/>
            <a:ext cx="2960759" cy="646986"/>
          </a:xfrm>
          <a:prstGeom prst="round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uk-UA" sz="3200" dirty="0" smtClean="0"/>
              <a:t>Апроксимація </a:t>
            </a:r>
            <a:endParaRPr lang="en-US" sz="3200" dirty="0"/>
          </a:p>
        </p:txBody>
      </p:sp>
      <p:sp>
        <p:nvSpPr>
          <p:cNvPr id="5" name="TextBox 4"/>
          <p:cNvSpPr txBox="1"/>
          <p:nvPr/>
        </p:nvSpPr>
        <p:spPr>
          <a:xfrm>
            <a:off x="3638105" y="5132995"/>
            <a:ext cx="4835237" cy="646986"/>
          </a:xfrm>
          <a:prstGeom prst="round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uk-UA" sz="3200" dirty="0" smtClean="0"/>
              <a:t>Аналіз отриманих даних</a:t>
            </a:r>
            <a:endParaRPr lang="en-US" sz="3200" dirty="0"/>
          </a:p>
        </p:txBody>
      </p:sp>
      <p:sp>
        <p:nvSpPr>
          <p:cNvPr id="6" name="Стрелка вниз 5"/>
          <p:cNvSpPr/>
          <p:nvPr/>
        </p:nvSpPr>
        <p:spPr>
          <a:xfrm>
            <a:off x="5875554" y="1420091"/>
            <a:ext cx="387927" cy="454122"/>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Стрелка вниз 6"/>
          <p:cNvSpPr/>
          <p:nvPr/>
        </p:nvSpPr>
        <p:spPr>
          <a:xfrm>
            <a:off x="5876778" y="2982355"/>
            <a:ext cx="387927" cy="454122"/>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Стрелка вниз 7"/>
          <p:cNvSpPr/>
          <p:nvPr/>
        </p:nvSpPr>
        <p:spPr>
          <a:xfrm>
            <a:off x="5875551" y="4480403"/>
            <a:ext cx="387927" cy="454122"/>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53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2006927" y="208875"/>
                <a:ext cx="7934480" cy="646986"/>
              </a:xfrm>
              <a:prstGeom prst="round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uk-UA" sz="3200" dirty="0" smtClean="0"/>
                  <a:t>Моделювання структури </a:t>
                </a:r>
                <a14:m>
                  <m:oMath xmlns:m="http://schemas.openxmlformats.org/officeDocument/2006/math">
                    <m:sSup>
                      <m:sSupPr>
                        <m:ctrlPr>
                          <a:rPr lang="en-US" sz="3200" i="1">
                            <a:latin typeface="Cambria Math" panose="02040503050406030204" pitchFamily="18" charset="0"/>
                          </a:rPr>
                        </m:ctrlPr>
                      </m:sSupPr>
                      <m:e>
                        <m:r>
                          <a:rPr lang="uk-UA" sz="3200" i="1">
                            <a:latin typeface="Cambria Math" panose="02040503050406030204" pitchFamily="18" charset="0"/>
                          </a:rPr>
                          <m:t>𝑛</m:t>
                        </m:r>
                      </m:e>
                      <m:sup>
                        <m:r>
                          <a:rPr lang="uk-UA" sz="3200" i="1">
                            <a:latin typeface="Cambria Math" panose="02040503050406030204" pitchFamily="18" charset="0"/>
                          </a:rPr>
                          <m:t>+</m:t>
                        </m:r>
                      </m:sup>
                    </m:sSup>
                    <m:r>
                      <a:rPr lang="uk-UA" sz="3200" i="1">
                        <a:latin typeface="Cambria Math" panose="02040503050406030204" pitchFamily="18" charset="0"/>
                      </a:rPr>
                      <m:t>−</m:t>
                    </m:r>
                    <m:r>
                      <a:rPr lang="uk-UA" sz="3200" i="1">
                        <a:latin typeface="Cambria Math" panose="02040503050406030204" pitchFamily="18" charset="0"/>
                      </a:rPr>
                      <m:t>𝑝</m:t>
                    </m:r>
                    <m:r>
                      <a:rPr lang="uk-UA" sz="3200" i="1">
                        <a:latin typeface="Cambria Math" panose="02040503050406030204" pitchFamily="18" charset="0"/>
                      </a:rPr>
                      <m:t>−</m:t>
                    </m:r>
                    <m:sSup>
                      <m:sSupPr>
                        <m:ctrlPr>
                          <a:rPr lang="en-US" sz="3200" i="1">
                            <a:latin typeface="Cambria Math" panose="02040503050406030204" pitchFamily="18" charset="0"/>
                          </a:rPr>
                        </m:ctrlPr>
                      </m:sSupPr>
                      <m:e>
                        <m:r>
                          <a:rPr lang="uk-UA" sz="3200" i="1">
                            <a:latin typeface="Cambria Math" panose="02040503050406030204" pitchFamily="18" charset="0"/>
                          </a:rPr>
                          <m:t>𝑝</m:t>
                        </m:r>
                      </m:e>
                      <m:sup>
                        <m:r>
                          <a:rPr lang="uk-UA" sz="3200" i="1">
                            <a:latin typeface="Cambria Math" panose="02040503050406030204" pitchFamily="18" charset="0"/>
                          </a:rPr>
                          <m:t>+</m:t>
                        </m:r>
                      </m:sup>
                    </m:sSup>
                    <m:r>
                      <a:rPr lang="uk-UA" sz="3200" i="1">
                        <a:latin typeface="Cambria Math" panose="02040503050406030204" pitchFamily="18" charset="0"/>
                      </a:rPr>
                      <m:t>−</m:t>
                    </m:r>
                    <m:r>
                      <a:rPr lang="uk-UA" sz="3200" i="1">
                        <a:latin typeface="Cambria Math" panose="02040503050406030204" pitchFamily="18" charset="0"/>
                      </a:rPr>
                      <m:t>𝑆</m:t>
                    </m:r>
                  </m:oMath>
                </a14:m>
                <a:r>
                  <a:rPr lang="uk-UA" sz="3200" dirty="0">
                    <a:latin typeface="Times New Roman" panose="02020603050405020304" pitchFamily="18" charset="0"/>
                    <a:cs typeface="Times New Roman" panose="02020603050405020304" pitchFamily="18" charset="0"/>
                  </a:rPr>
                  <a:t> </a:t>
                </a:r>
                <a:endParaRPr lang="en-US" sz="3200" dirty="0"/>
              </a:p>
            </p:txBody>
          </p:sp>
        </mc:Choice>
        <mc:Fallback>
          <p:sp>
            <p:nvSpPr>
              <p:cNvPr id="2" name="TextBox 1"/>
              <p:cNvSpPr txBox="1">
                <a:spLocks noRot="1" noChangeAspect="1" noMove="1" noResize="1" noEditPoints="1" noAdjustHandles="1" noChangeArrowheads="1" noChangeShapeType="1" noTextEdit="1"/>
              </p:cNvSpPr>
              <p:nvPr/>
            </p:nvSpPr>
            <p:spPr>
              <a:xfrm>
                <a:off x="2006927" y="208875"/>
                <a:ext cx="7934480" cy="646986"/>
              </a:xfrm>
              <a:prstGeom prst="roundRect">
                <a:avLst/>
              </a:prstGeom>
              <a:blipFill>
                <a:blip r:embed="rId2"/>
                <a:stretch>
                  <a:fillRect/>
                </a:stretch>
              </a:blipFill>
            </p:spPr>
            <p:txBody>
              <a:bodyPr/>
              <a:lstStyle/>
              <a:p>
                <a:r>
                  <a:rPr lang="en-US">
                    <a:noFill/>
                  </a:rPr>
                  <a:t> </a:t>
                </a:r>
              </a:p>
            </p:txBody>
          </p:sp>
        </mc:Fallback>
      </mc:AlternateContent>
      <p:pic>
        <p:nvPicPr>
          <p:cNvPr id="3" name="Рисунок 2"/>
          <p:cNvPicPr/>
          <p:nvPr/>
        </p:nvPicPr>
        <p:blipFill>
          <a:blip r:embed="rId3">
            <a:extLst>
              <a:ext uri="{28A0092B-C50C-407E-A947-70E740481C1C}">
                <a14:useLocalDpi xmlns:a14="http://schemas.microsoft.com/office/drawing/2010/main" val="0"/>
              </a:ext>
            </a:extLst>
          </a:blip>
          <a:srcRect/>
          <a:stretch>
            <a:fillRect/>
          </a:stretch>
        </p:blipFill>
        <p:spPr bwMode="auto">
          <a:xfrm>
            <a:off x="2516376" y="1164001"/>
            <a:ext cx="6915582" cy="3144550"/>
          </a:xfrm>
          <a:prstGeom prst="roundRect">
            <a:avLst>
              <a:gd name="adj" fmla="val 8594"/>
            </a:avLst>
          </a:prstGeom>
          <a:solidFill>
            <a:srgbClr val="FFFFFF">
              <a:shade val="85000"/>
            </a:srgbClr>
          </a:solidFill>
          <a:ln>
            <a:noFill/>
          </a:ln>
          <a:effectLst/>
        </p:spPr>
      </p:pic>
      <mc:AlternateContent xmlns:mc="http://schemas.openxmlformats.org/markup-compatibility/2006">
        <mc:Choice xmlns:a14="http://schemas.microsoft.com/office/drawing/2010/main" Requires="a14">
          <p:sp>
            <p:nvSpPr>
              <p:cNvPr id="5" name="TextBox 4"/>
              <p:cNvSpPr txBox="1"/>
              <p:nvPr/>
            </p:nvSpPr>
            <p:spPr>
              <a:xfrm>
                <a:off x="463602" y="4616691"/>
                <a:ext cx="4105547" cy="78053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uk-UA" i="1"/>
                            <m:t>𝑁</m:t>
                          </m:r>
                        </m:e>
                        <m:sub>
                          <m:r>
                            <a:rPr lang="uk-UA" i="1"/>
                            <m:t>𝐶</m:t>
                          </m:r>
                        </m:sub>
                      </m:sSub>
                      <m:d>
                        <m:dPr>
                          <m:ctrlPr>
                            <a:rPr lang="en-US" i="1"/>
                          </m:ctrlPr>
                        </m:dPr>
                        <m:e>
                          <m:r>
                            <a:rPr lang="uk-UA" i="1"/>
                            <m:t>𝑇</m:t>
                          </m:r>
                        </m:e>
                      </m:d>
                      <m:r>
                        <a:rPr lang="uk-UA" i="1"/>
                        <m:t>=4.83∙</m:t>
                      </m:r>
                      <m:sSup>
                        <m:sSupPr>
                          <m:ctrlPr>
                            <a:rPr lang="en-US" i="1"/>
                          </m:ctrlPr>
                        </m:sSupPr>
                        <m:e>
                          <m:r>
                            <a:rPr lang="uk-UA" i="1"/>
                            <m:t>10</m:t>
                          </m:r>
                        </m:e>
                        <m:sup>
                          <m:r>
                            <a:rPr lang="uk-UA" i="1"/>
                            <m:t>21</m:t>
                          </m:r>
                        </m:sup>
                      </m:sSup>
                      <m:sSup>
                        <m:sSupPr>
                          <m:ctrlPr>
                            <a:rPr lang="en-US" i="1"/>
                          </m:ctrlPr>
                        </m:sSupPr>
                        <m:e>
                          <m:d>
                            <m:dPr>
                              <m:ctrlPr>
                                <a:rPr lang="en-US" i="1"/>
                              </m:ctrlPr>
                            </m:dPr>
                            <m:e>
                              <m:f>
                                <m:fPr>
                                  <m:ctrlPr>
                                    <a:rPr lang="en-US" i="1"/>
                                  </m:ctrlPr>
                                </m:fPr>
                                <m:num>
                                  <m:sSubSup>
                                    <m:sSubSupPr>
                                      <m:ctrlPr>
                                        <a:rPr lang="en-US" i="1"/>
                                      </m:ctrlPr>
                                    </m:sSubSupPr>
                                    <m:e>
                                      <m:r>
                                        <a:rPr lang="uk-UA" i="1"/>
                                        <m:t>𝑚</m:t>
                                      </m:r>
                                    </m:e>
                                    <m:sub>
                                      <m:r>
                                        <a:rPr lang="uk-UA" i="1"/>
                                        <m:t>𝑑𝐶</m:t>
                                      </m:r>
                                    </m:sub>
                                    <m:sup>
                                      <m:r>
                                        <a:rPr lang="uk-UA" i="1"/>
                                        <m:t>∗</m:t>
                                      </m:r>
                                    </m:sup>
                                  </m:sSubSup>
                                </m:num>
                                <m:den>
                                  <m:sSub>
                                    <m:sSubPr>
                                      <m:ctrlPr>
                                        <a:rPr lang="en-US" i="1"/>
                                      </m:ctrlPr>
                                    </m:sSubPr>
                                    <m:e>
                                      <m:r>
                                        <a:rPr lang="uk-UA" i="1"/>
                                        <m:t>𝑚</m:t>
                                      </m:r>
                                    </m:e>
                                    <m:sub>
                                      <m:r>
                                        <a:rPr lang="uk-UA" i="1"/>
                                        <m:t>0</m:t>
                                      </m:r>
                                    </m:sub>
                                  </m:sSub>
                                </m:den>
                              </m:f>
                            </m:e>
                          </m:d>
                        </m:e>
                        <m:sup>
                          <m:r>
                            <a:rPr lang="uk-UA" i="1"/>
                            <m:t>1.5</m:t>
                          </m:r>
                        </m:sup>
                      </m:sSup>
                      <m:sSup>
                        <m:sSupPr>
                          <m:ctrlPr>
                            <a:rPr lang="en-US" i="1"/>
                          </m:ctrlPr>
                        </m:sSupPr>
                        <m:e>
                          <m:r>
                            <a:rPr lang="uk-UA" i="1"/>
                            <m:t>𝑇</m:t>
                          </m:r>
                        </m:e>
                        <m:sup>
                          <m:r>
                            <a:rPr lang="uk-UA" i="1"/>
                            <m:t>1.5</m:t>
                          </m:r>
                        </m:sup>
                      </m:sSup>
                      <m:d>
                        <m:dPr>
                          <m:ctrlPr>
                            <a:rPr lang="en-US" i="1"/>
                          </m:ctrlPr>
                        </m:dPr>
                        <m:e>
                          <m:sSup>
                            <m:sSupPr>
                              <m:ctrlPr>
                                <a:rPr lang="en-US" i="1"/>
                              </m:ctrlPr>
                            </m:sSupPr>
                            <m:e>
                              <m:r>
                                <a:rPr lang="uk-UA" i="1"/>
                                <m:t>ì</m:t>
                              </m:r>
                            </m:e>
                            <m:sup>
                              <m:r>
                                <a:rPr lang="uk-UA" i="1"/>
                                <m:t>−3</m:t>
                              </m:r>
                            </m:sup>
                          </m:sSup>
                        </m:e>
                      </m:d>
                      <m:r>
                        <a:rPr lang="uk-UA" i="1"/>
                        <m:t> </m:t>
                      </m:r>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63602" y="4616691"/>
                <a:ext cx="4105547" cy="7805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486492" y="5705366"/>
                <a:ext cx="4059766" cy="78053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uk-UA" i="1"/>
                            <m:t>𝑁</m:t>
                          </m:r>
                        </m:e>
                        <m:sub>
                          <m:r>
                            <a:rPr lang="uk-UA" i="1"/>
                            <m:t>𝑉</m:t>
                          </m:r>
                        </m:sub>
                      </m:sSub>
                      <m:d>
                        <m:dPr>
                          <m:ctrlPr>
                            <a:rPr lang="en-US" i="1"/>
                          </m:ctrlPr>
                        </m:dPr>
                        <m:e>
                          <m:r>
                            <a:rPr lang="uk-UA" i="1"/>
                            <m:t>𝑇</m:t>
                          </m:r>
                        </m:e>
                      </m:d>
                      <m:r>
                        <a:rPr lang="uk-UA" i="1"/>
                        <m:t>=4.83∙</m:t>
                      </m:r>
                      <m:sSup>
                        <m:sSupPr>
                          <m:ctrlPr>
                            <a:rPr lang="en-US" i="1"/>
                          </m:ctrlPr>
                        </m:sSupPr>
                        <m:e>
                          <m:r>
                            <a:rPr lang="uk-UA" i="1"/>
                            <m:t>10</m:t>
                          </m:r>
                        </m:e>
                        <m:sup>
                          <m:r>
                            <a:rPr lang="uk-UA" i="1"/>
                            <m:t>21</m:t>
                          </m:r>
                        </m:sup>
                      </m:sSup>
                      <m:sSup>
                        <m:sSupPr>
                          <m:ctrlPr>
                            <a:rPr lang="en-US" i="1"/>
                          </m:ctrlPr>
                        </m:sSupPr>
                        <m:e>
                          <m:d>
                            <m:dPr>
                              <m:ctrlPr>
                                <a:rPr lang="en-US" i="1"/>
                              </m:ctrlPr>
                            </m:dPr>
                            <m:e>
                              <m:f>
                                <m:fPr>
                                  <m:ctrlPr>
                                    <a:rPr lang="en-US" i="1"/>
                                  </m:ctrlPr>
                                </m:fPr>
                                <m:num>
                                  <m:sSubSup>
                                    <m:sSubSupPr>
                                      <m:ctrlPr>
                                        <a:rPr lang="en-US" i="1"/>
                                      </m:ctrlPr>
                                    </m:sSubSupPr>
                                    <m:e>
                                      <m:r>
                                        <a:rPr lang="uk-UA" i="1"/>
                                        <m:t>𝑚</m:t>
                                      </m:r>
                                    </m:e>
                                    <m:sub>
                                      <m:r>
                                        <a:rPr lang="uk-UA" i="1"/>
                                        <m:t>𝑑𝑉</m:t>
                                      </m:r>
                                    </m:sub>
                                    <m:sup>
                                      <m:r>
                                        <a:rPr lang="uk-UA" i="1"/>
                                        <m:t>∗</m:t>
                                      </m:r>
                                    </m:sup>
                                  </m:sSubSup>
                                </m:num>
                                <m:den>
                                  <m:sSub>
                                    <m:sSubPr>
                                      <m:ctrlPr>
                                        <a:rPr lang="en-US" i="1"/>
                                      </m:ctrlPr>
                                    </m:sSubPr>
                                    <m:e>
                                      <m:r>
                                        <a:rPr lang="uk-UA" i="1"/>
                                        <m:t>𝑚</m:t>
                                      </m:r>
                                    </m:e>
                                    <m:sub>
                                      <m:r>
                                        <a:rPr lang="uk-UA" i="1"/>
                                        <m:t>0</m:t>
                                      </m:r>
                                    </m:sub>
                                  </m:sSub>
                                </m:den>
                              </m:f>
                            </m:e>
                          </m:d>
                        </m:e>
                        <m:sup>
                          <m:r>
                            <a:rPr lang="uk-UA" i="1"/>
                            <m:t>1.5</m:t>
                          </m:r>
                        </m:sup>
                      </m:sSup>
                      <m:sSup>
                        <m:sSupPr>
                          <m:ctrlPr>
                            <a:rPr lang="en-US" i="1"/>
                          </m:ctrlPr>
                        </m:sSupPr>
                        <m:e>
                          <m:r>
                            <a:rPr lang="uk-UA" i="1"/>
                            <m:t>𝑇</m:t>
                          </m:r>
                        </m:e>
                        <m:sup>
                          <m:r>
                            <a:rPr lang="uk-UA" i="1"/>
                            <m:t>1.5</m:t>
                          </m:r>
                        </m:sup>
                      </m:sSup>
                      <m:d>
                        <m:dPr>
                          <m:ctrlPr>
                            <a:rPr lang="en-US" i="1"/>
                          </m:ctrlPr>
                        </m:dPr>
                        <m:e>
                          <m:sSup>
                            <m:sSupPr>
                              <m:ctrlPr>
                                <a:rPr lang="en-US" i="1"/>
                              </m:ctrlPr>
                            </m:sSupPr>
                            <m:e>
                              <m:r>
                                <a:rPr lang="uk-UA" i="1"/>
                                <m:t>ì</m:t>
                              </m:r>
                            </m:e>
                            <m:sup>
                              <m:r>
                                <a:rPr lang="uk-UA" i="1"/>
                                <m:t>−3</m:t>
                              </m:r>
                            </m:sup>
                          </m:sSup>
                        </m:e>
                      </m:d>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486492" y="5705366"/>
                <a:ext cx="4059766" cy="7805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964660" y="4616691"/>
                <a:ext cx="2019014" cy="9106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uk-UA" i="1"/>
                            <m:t>𝑣</m:t>
                          </m:r>
                        </m:e>
                        <m:sub>
                          <m:r>
                            <a:rPr lang="uk-UA" i="1"/>
                            <m:t>𝑡h</m:t>
                          </m:r>
                          <m:r>
                            <a:rPr lang="uk-UA" i="1"/>
                            <m:t>,</m:t>
                          </m:r>
                          <m:r>
                            <a:rPr lang="uk-UA" i="1"/>
                            <m:t>𝑛</m:t>
                          </m:r>
                        </m:sub>
                      </m:sSub>
                      <m:r>
                        <a:rPr lang="uk-UA" i="1"/>
                        <m:t>=</m:t>
                      </m:r>
                      <m:rad>
                        <m:radPr>
                          <m:degHide m:val="on"/>
                          <m:ctrlPr>
                            <a:rPr lang="en-US" i="1"/>
                          </m:ctrlPr>
                        </m:radPr>
                        <m:deg/>
                        <m:e>
                          <m:f>
                            <m:fPr>
                              <m:ctrlPr>
                                <a:rPr lang="en-US" i="1"/>
                              </m:ctrlPr>
                            </m:fPr>
                            <m:num>
                              <m:r>
                                <a:rPr lang="uk-UA" i="1"/>
                                <m:t>8</m:t>
                              </m:r>
                              <m:r>
                                <a:rPr lang="en-US" i="1"/>
                                <m:t>𝑘𝑇</m:t>
                              </m:r>
                            </m:num>
                            <m:den>
                              <m:r>
                                <a:rPr lang="uk-UA" i="1"/>
                                <m:t>0.28</m:t>
                              </m:r>
                              <m:r>
                                <a:rPr lang="uk-UA" i="1"/>
                                <m:t>𝜋</m:t>
                              </m:r>
                              <m:sSub>
                                <m:sSubPr>
                                  <m:ctrlPr>
                                    <a:rPr lang="en-US" i="1"/>
                                  </m:ctrlPr>
                                </m:sSubPr>
                                <m:e>
                                  <m:r>
                                    <a:rPr lang="uk-UA" i="1"/>
                                    <m:t>𝑚</m:t>
                                  </m:r>
                                </m:e>
                                <m:sub>
                                  <m:r>
                                    <a:rPr lang="uk-UA" i="1"/>
                                    <m:t>0</m:t>
                                  </m:r>
                                </m:sub>
                              </m:sSub>
                            </m:den>
                          </m:f>
                        </m:e>
                      </m:rad>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964660" y="4616691"/>
                <a:ext cx="2019014" cy="9106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4967096" y="5575202"/>
                <a:ext cx="2016578" cy="9106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uk-UA" i="1"/>
                            <m:t>𝑣</m:t>
                          </m:r>
                        </m:e>
                        <m:sub>
                          <m:r>
                            <a:rPr lang="uk-UA" i="1"/>
                            <m:t>𝑡h</m:t>
                          </m:r>
                          <m:r>
                            <a:rPr lang="uk-UA" i="1"/>
                            <m:t>,</m:t>
                          </m:r>
                          <m:r>
                            <a:rPr lang="uk-UA" i="1"/>
                            <m:t>𝑝</m:t>
                          </m:r>
                        </m:sub>
                      </m:sSub>
                      <m:r>
                        <a:rPr lang="uk-UA" i="1"/>
                        <m:t>=</m:t>
                      </m:r>
                      <m:rad>
                        <m:radPr>
                          <m:degHide m:val="on"/>
                          <m:ctrlPr>
                            <a:rPr lang="en-US" i="1"/>
                          </m:ctrlPr>
                        </m:radPr>
                        <m:deg/>
                        <m:e>
                          <m:f>
                            <m:fPr>
                              <m:ctrlPr>
                                <a:rPr lang="en-US" i="1"/>
                              </m:ctrlPr>
                            </m:fPr>
                            <m:num>
                              <m:r>
                                <a:rPr lang="uk-UA" i="1"/>
                                <m:t>8</m:t>
                              </m:r>
                              <m:r>
                                <a:rPr lang="en-US" i="1"/>
                                <m:t>𝑘𝑇</m:t>
                              </m:r>
                            </m:num>
                            <m:den>
                              <m:r>
                                <a:rPr lang="uk-UA" i="1"/>
                                <m:t>0.41</m:t>
                              </m:r>
                              <m:r>
                                <a:rPr lang="uk-UA" i="1"/>
                                <m:t>𝜋</m:t>
                              </m:r>
                              <m:sSub>
                                <m:sSubPr>
                                  <m:ctrlPr>
                                    <a:rPr lang="en-US" i="1"/>
                                  </m:ctrlPr>
                                </m:sSubPr>
                                <m:e>
                                  <m:r>
                                    <a:rPr lang="uk-UA" i="1"/>
                                    <m:t>𝑚</m:t>
                                  </m:r>
                                </m:e>
                                <m:sub>
                                  <m:r>
                                    <a:rPr lang="uk-UA" i="1"/>
                                    <m:t>0</m:t>
                                  </m:r>
                                </m:sub>
                              </m:sSub>
                            </m:den>
                          </m:f>
                        </m:e>
                      </m:rad>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4967096" y="5575202"/>
                <a:ext cx="2016578" cy="9106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7707337" y="4513937"/>
                <a:ext cx="3860095" cy="106375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i="1" smtClean="0"/>
                          </m:ctrlPr>
                        </m:sSupPr>
                        <m:e>
                          <m:d>
                            <m:dPr>
                              <m:ctrlPr>
                                <a:rPr lang="en-US" i="1"/>
                              </m:ctrlPr>
                            </m:dPr>
                            <m:e>
                              <m:f>
                                <m:fPr>
                                  <m:ctrlPr>
                                    <a:rPr lang="en-US" i="1"/>
                                  </m:ctrlPr>
                                </m:fPr>
                                <m:num>
                                  <m:sSubSup>
                                    <m:sSubSupPr>
                                      <m:ctrlPr>
                                        <a:rPr lang="en-US" i="1"/>
                                      </m:ctrlPr>
                                    </m:sSubSupPr>
                                    <m:e>
                                      <m:r>
                                        <a:rPr lang="uk-UA" i="1"/>
                                        <m:t>𝑚</m:t>
                                      </m:r>
                                    </m:e>
                                    <m:sub>
                                      <m:r>
                                        <a:rPr lang="uk-UA" i="1"/>
                                        <m:t>𝑑𝐶</m:t>
                                      </m:r>
                                    </m:sub>
                                    <m:sup>
                                      <m:r>
                                        <a:rPr lang="uk-UA" i="1"/>
                                        <m:t>∗</m:t>
                                      </m:r>
                                    </m:sup>
                                  </m:sSubSup>
                                </m:num>
                                <m:den>
                                  <m:sSub>
                                    <m:sSubPr>
                                      <m:ctrlPr>
                                        <a:rPr lang="en-US" i="1"/>
                                      </m:ctrlPr>
                                    </m:sSubPr>
                                    <m:e>
                                      <m:r>
                                        <a:rPr lang="uk-UA" i="1"/>
                                        <m:t>𝑚</m:t>
                                      </m:r>
                                    </m:e>
                                    <m:sub>
                                      <m:r>
                                        <a:rPr lang="uk-UA" i="1"/>
                                        <m:t>0</m:t>
                                      </m:r>
                                    </m:sub>
                                  </m:sSub>
                                </m:den>
                              </m:f>
                            </m:e>
                          </m:d>
                        </m:e>
                        <m:sup>
                          <m:r>
                            <a:rPr lang="uk-UA" i="1"/>
                            <m:t>1.5</m:t>
                          </m:r>
                        </m:sup>
                      </m:sSup>
                      <m:r>
                        <a:rPr lang="uk-UA" i="1"/>
                        <m:t>=1.094−1.312∙</m:t>
                      </m:r>
                      <m:sSup>
                        <m:sSupPr>
                          <m:ctrlPr>
                            <a:rPr lang="en-US" i="1"/>
                          </m:ctrlPr>
                        </m:sSupPr>
                        <m:e>
                          <m:r>
                            <a:rPr lang="uk-UA" i="1"/>
                            <m:t>10</m:t>
                          </m:r>
                        </m:e>
                        <m:sup>
                          <m:r>
                            <a:rPr lang="uk-UA" i="1"/>
                            <m:t>−5</m:t>
                          </m:r>
                        </m:sup>
                      </m:sSup>
                      <m:r>
                        <a:rPr lang="uk-UA" i="1"/>
                        <m:t>𝑇</m:t>
                      </m:r>
                      <m:r>
                        <a:rPr lang="uk-UA" i="1"/>
                        <m:t>+</m:t>
                      </m:r>
                    </m:oMath>
                  </m:oMathPara>
                </a14:m>
                <a:endParaRPr lang="en-US" i="1" dirty="0" smtClean="0"/>
              </a:p>
              <a:p>
                <a14:m>
                  <m:oMathPara xmlns:m="http://schemas.openxmlformats.org/officeDocument/2006/math">
                    <m:oMathParaPr>
                      <m:jc m:val="centerGroup"/>
                    </m:oMathParaPr>
                    <m:oMath xmlns:m="http://schemas.openxmlformats.org/officeDocument/2006/math">
                      <m:r>
                        <a:rPr lang="uk-UA" i="1"/>
                        <m:t>6.753∙</m:t>
                      </m:r>
                      <m:sSup>
                        <m:sSupPr>
                          <m:ctrlPr>
                            <a:rPr lang="en-US" i="1"/>
                          </m:ctrlPr>
                        </m:sSupPr>
                        <m:e>
                          <m:r>
                            <a:rPr lang="uk-UA" i="1"/>
                            <m:t>10</m:t>
                          </m:r>
                        </m:e>
                        <m:sup>
                          <m:r>
                            <a:rPr lang="uk-UA" i="1"/>
                            <m:t>−7</m:t>
                          </m:r>
                        </m:sup>
                      </m:sSup>
                      <m:sSup>
                        <m:sSupPr>
                          <m:ctrlPr>
                            <a:rPr lang="en-US" i="1"/>
                          </m:ctrlPr>
                        </m:sSupPr>
                        <m:e>
                          <m:r>
                            <a:rPr lang="uk-UA" i="1"/>
                            <m:t>𝑇</m:t>
                          </m:r>
                        </m:e>
                        <m:sup>
                          <m:r>
                            <a:rPr lang="uk-UA" i="1"/>
                            <m:t>2</m:t>
                          </m:r>
                        </m:sup>
                      </m:sSup>
                      <m:r>
                        <a:rPr lang="uk-UA" i="1"/>
                        <m:t>−4.609∙</m:t>
                      </m:r>
                      <m:sSup>
                        <m:sSupPr>
                          <m:ctrlPr>
                            <a:rPr lang="en-US" i="1"/>
                          </m:ctrlPr>
                        </m:sSupPr>
                        <m:e>
                          <m:r>
                            <a:rPr lang="uk-UA" i="1"/>
                            <m:t>10</m:t>
                          </m:r>
                        </m:e>
                        <m:sup>
                          <m:r>
                            <a:rPr lang="uk-UA" i="1"/>
                            <m:t>−10</m:t>
                          </m:r>
                        </m:sup>
                      </m:sSup>
                      <m:sSup>
                        <m:sSupPr>
                          <m:ctrlPr>
                            <a:rPr lang="en-US" i="1"/>
                          </m:ctrlPr>
                        </m:sSupPr>
                        <m:e>
                          <m:r>
                            <a:rPr lang="uk-UA" i="1"/>
                            <m:t>𝑇</m:t>
                          </m:r>
                        </m:e>
                        <m:sup>
                          <m:r>
                            <a:rPr lang="uk-UA" i="1"/>
                            <m:t>3</m:t>
                          </m:r>
                        </m:sup>
                      </m:sSup>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7707337" y="4513937"/>
                <a:ext cx="3860095" cy="10637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7707337" y="5575202"/>
                <a:ext cx="3991093" cy="106375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i="1" smtClean="0"/>
                          </m:ctrlPr>
                        </m:sSupPr>
                        <m:e>
                          <m:d>
                            <m:dPr>
                              <m:ctrlPr>
                                <a:rPr lang="en-US" i="1"/>
                              </m:ctrlPr>
                            </m:dPr>
                            <m:e>
                              <m:f>
                                <m:fPr>
                                  <m:ctrlPr>
                                    <a:rPr lang="en-US" i="1"/>
                                  </m:ctrlPr>
                                </m:fPr>
                                <m:num>
                                  <m:sSubSup>
                                    <m:sSubSupPr>
                                      <m:ctrlPr>
                                        <a:rPr lang="en-US" i="1"/>
                                      </m:ctrlPr>
                                    </m:sSubSupPr>
                                    <m:e>
                                      <m:r>
                                        <a:rPr lang="uk-UA" i="1"/>
                                        <m:t>𝑚</m:t>
                                      </m:r>
                                    </m:e>
                                    <m:sub>
                                      <m:r>
                                        <a:rPr lang="uk-UA" i="1"/>
                                        <m:t>𝑑</m:t>
                                      </m:r>
                                      <m:r>
                                        <a:rPr lang="en-US" i="1"/>
                                        <m:t>𝑉</m:t>
                                      </m:r>
                                    </m:sub>
                                    <m:sup>
                                      <m:r>
                                        <a:rPr lang="uk-UA" i="1"/>
                                        <m:t>∗</m:t>
                                      </m:r>
                                    </m:sup>
                                  </m:sSubSup>
                                </m:num>
                                <m:den>
                                  <m:sSub>
                                    <m:sSubPr>
                                      <m:ctrlPr>
                                        <a:rPr lang="en-US" i="1"/>
                                      </m:ctrlPr>
                                    </m:sSubPr>
                                    <m:e>
                                      <m:r>
                                        <a:rPr lang="uk-UA" i="1"/>
                                        <m:t>𝑚</m:t>
                                      </m:r>
                                    </m:e>
                                    <m:sub>
                                      <m:r>
                                        <a:rPr lang="uk-UA" i="1"/>
                                        <m:t>0</m:t>
                                      </m:r>
                                    </m:sub>
                                  </m:sSub>
                                </m:den>
                              </m:f>
                            </m:e>
                          </m:d>
                        </m:e>
                        <m:sup>
                          <m:r>
                            <a:rPr lang="uk-UA" i="1"/>
                            <m:t>1.5</m:t>
                          </m:r>
                        </m:sup>
                      </m:sSup>
                      <m:r>
                        <a:rPr lang="uk-UA" i="1"/>
                        <m:t>=0.3426−3.376∙</m:t>
                      </m:r>
                      <m:sSup>
                        <m:sSupPr>
                          <m:ctrlPr>
                            <a:rPr lang="en-US" i="1"/>
                          </m:ctrlPr>
                        </m:sSupPr>
                        <m:e>
                          <m:r>
                            <a:rPr lang="uk-UA" i="1"/>
                            <m:t>10</m:t>
                          </m:r>
                        </m:e>
                        <m:sup>
                          <m:r>
                            <a:rPr lang="uk-UA" i="1"/>
                            <m:t>−3</m:t>
                          </m:r>
                        </m:sup>
                      </m:sSup>
                      <m:r>
                        <a:rPr lang="uk-UA" i="1"/>
                        <m:t>𝑇</m:t>
                      </m:r>
                      <m:r>
                        <a:rPr lang="uk-UA" i="1"/>
                        <m:t>−</m:t>
                      </m:r>
                    </m:oMath>
                  </m:oMathPara>
                </a14:m>
                <a:endParaRPr lang="en-US" i="1" dirty="0" smtClean="0"/>
              </a:p>
              <a:p>
                <a14:m>
                  <m:oMathPara xmlns:m="http://schemas.openxmlformats.org/officeDocument/2006/math">
                    <m:oMathParaPr>
                      <m:jc m:val="centerGroup"/>
                    </m:oMathParaPr>
                    <m:oMath xmlns:m="http://schemas.openxmlformats.org/officeDocument/2006/math">
                      <m:r>
                        <a:rPr lang="uk-UA" i="1"/>
                        <m:t>4.689∙</m:t>
                      </m:r>
                      <m:sSup>
                        <m:sSupPr>
                          <m:ctrlPr>
                            <a:rPr lang="en-US" i="1"/>
                          </m:ctrlPr>
                        </m:sSupPr>
                        <m:e>
                          <m:r>
                            <a:rPr lang="uk-UA" i="1"/>
                            <m:t>10</m:t>
                          </m:r>
                        </m:e>
                        <m:sup>
                          <m:r>
                            <a:rPr lang="uk-UA" i="1"/>
                            <m:t>−6</m:t>
                          </m:r>
                        </m:sup>
                      </m:sSup>
                      <m:sSup>
                        <m:sSupPr>
                          <m:ctrlPr>
                            <a:rPr lang="en-US" i="1"/>
                          </m:ctrlPr>
                        </m:sSupPr>
                        <m:e>
                          <m:r>
                            <a:rPr lang="uk-UA" i="1"/>
                            <m:t>𝑇</m:t>
                          </m:r>
                        </m:e>
                        <m:sup>
                          <m:r>
                            <a:rPr lang="uk-UA" i="1"/>
                            <m:t>2</m:t>
                          </m:r>
                        </m:sup>
                      </m:sSup>
                      <m:r>
                        <a:rPr lang="uk-UA" i="1"/>
                        <m:t>−2.525∙</m:t>
                      </m:r>
                      <m:sSup>
                        <m:sSupPr>
                          <m:ctrlPr>
                            <a:rPr lang="en-US" i="1"/>
                          </m:ctrlPr>
                        </m:sSupPr>
                        <m:e>
                          <m:r>
                            <a:rPr lang="uk-UA" i="1"/>
                            <m:t>10</m:t>
                          </m:r>
                        </m:e>
                        <m:sup>
                          <m:r>
                            <a:rPr lang="uk-UA" i="1"/>
                            <m:t>−9</m:t>
                          </m:r>
                        </m:sup>
                      </m:sSup>
                      <m:sSup>
                        <m:sSupPr>
                          <m:ctrlPr>
                            <a:rPr lang="en-US" i="1"/>
                          </m:ctrlPr>
                        </m:sSupPr>
                        <m:e>
                          <m:r>
                            <a:rPr lang="uk-UA" i="1"/>
                            <m:t>𝑇</m:t>
                          </m:r>
                        </m:e>
                        <m:sup>
                          <m:r>
                            <a:rPr lang="uk-UA" i="1"/>
                            <m:t>3</m:t>
                          </m:r>
                        </m:sup>
                      </m:sSup>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7707337" y="5575202"/>
                <a:ext cx="3991093" cy="106375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3839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2006927" y="208875"/>
                <a:ext cx="7934480" cy="646986"/>
              </a:xfrm>
              <a:prstGeom prst="round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uk-UA" sz="3200" dirty="0" smtClean="0"/>
                  <a:t>Моделювання структури </a:t>
                </a:r>
                <a14:m>
                  <m:oMath xmlns:m="http://schemas.openxmlformats.org/officeDocument/2006/math">
                    <m:sSup>
                      <m:sSupPr>
                        <m:ctrlPr>
                          <a:rPr lang="en-US" sz="3200" i="1">
                            <a:latin typeface="Cambria Math" panose="02040503050406030204" pitchFamily="18" charset="0"/>
                          </a:rPr>
                        </m:ctrlPr>
                      </m:sSupPr>
                      <m:e>
                        <m:r>
                          <a:rPr lang="uk-UA" sz="3200" i="1">
                            <a:latin typeface="Cambria Math" panose="02040503050406030204" pitchFamily="18" charset="0"/>
                          </a:rPr>
                          <m:t>𝑛</m:t>
                        </m:r>
                      </m:e>
                      <m:sup>
                        <m:r>
                          <a:rPr lang="uk-UA" sz="3200" i="1">
                            <a:latin typeface="Cambria Math" panose="02040503050406030204" pitchFamily="18" charset="0"/>
                          </a:rPr>
                          <m:t>+</m:t>
                        </m:r>
                      </m:sup>
                    </m:sSup>
                    <m:r>
                      <a:rPr lang="uk-UA" sz="3200" i="1">
                        <a:latin typeface="Cambria Math" panose="02040503050406030204" pitchFamily="18" charset="0"/>
                      </a:rPr>
                      <m:t>−</m:t>
                    </m:r>
                    <m:r>
                      <a:rPr lang="uk-UA" sz="3200" i="1">
                        <a:latin typeface="Cambria Math" panose="02040503050406030204" pitchFamily="18" charset="0"/>
                      </a:rPr>
                      <m:t>𝑝</m:t>
                    </m:r>
                    <m:r>
                      <a:rPr lang="uk-UA" sz="3200" i="1">
                        <a:latin typeface="Cambria Math" panose="02040503050406030204" pitchFamily="18" charset="0"/>
                      </a:rPr>
                      <m:t>−</m:t>
                    </m:r>
                    <m:sSup>
                      <m:sSupPr>
                        <m:ctrlPr>
                          <a:rPr lang="en-US" sz="3200" i="1">
                            <a:latin typeface="Cambria Math" panose="02040503050406030204" pitchFamily="18" charset="0"/>
                          </a:rPr>
                        </m:ctrlPr>
                      </m:sSupPr>
                      <m:e>
                        <m:r>
                          <a:rPr lang="uk-UA" sz="3200" i="1">
                            <a:latin typeface="Cambria Math" panose="02040503050406030204" pitchFamily="18" charset="0"/>
                          </a:rPr>
                          <m:t>𝑝</m:t>
                        </m:r>
                      </m:e>
                      <m:sup>
                        <m:r>
                          <a:rPr lang="uk-UA" sz="3200" i="1">
                            <a:latin typeface="Cambria Math" panose="02040503050406030204" pitchFamily="18" charset="0"/>
                          </a:rPr>
                          <m:t>+</m:t>
                        </m:r>
                      </m:sup>
                    </m:sSup>
                    <m:r>
                      <a:rPr lang="uk-UA" sz="3200" i="1">
                        <a:latin typeface="Cambria Math" panose="02040503050406030204" pitchFamily="18" charset="0"/>
                      </a:rPr>
                      <m:t>−</m:t>
                    </m:r>
                    <m:r>
                      <a:rPr lang="uk-UA" sz="3200" i="1">
                        <a:latin typeface="Cambria Math" panose="02040503050406030204" pitchFamily="18" charset="0"/>
                      </a:rPr>
                      <m:t>𝑆</m:t>
                    </m:r>
                  </m:oMath>
                </a14:m>
                <a:r>
                  <a:rPr lang="uk-UA" sz="3200" dirty="0">
                    <a:latin typeface="Times New Roman" panose="02020603050405020304" pitchFamily="18" charset="0"/>
                    <a:cs typeface="Times New Roman" panose="02020603050405020304" pitchFamily="18" charset="0"/>
                  </a:rPr>
                  <a:t> </a:t>
                </a:r>
                <a:endParaRPr lang="en-US" sz="3200" dirty="0"/>
              </a:p>
            </p:txBody>
          </p:sp>
        </mc:Choice>
        <mc:Fallback>
          <p:sp>
            <p:nvSpPr>
              <p:cNvPr id="2" name="TextBox 1"/>
              <p:cNvSpPr txBox="1">
                <a:spLocks noRot="1" noChangeAspect="1" noMove="1" noResize="1" noEditPoints="1" noAdjustHandles="1" noChangeArrowheads="1" noChangeShapeType="1" noTextEdit="1"/>
              </p:cNvSpPr>
              <p:nvPr/>
            </p:nvSpPr>
            <p:spPr>
              <a:xfrm>
                <a:off x="2006927" y="208875"/>
                <a:ext cx="7934480" cy="646986"/>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347296" y="1314010"/>
                <a:ext cx="11537582" cy="100072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en-US" i="1"/>
                            <m:t>𝐸</m:t>
                          </m:r>
                        </m:e>
                        <m:sub>
                          <m:r>
                            <a:rPr lang="uk-UA" i="1"/>
                            <m:t>𝐺</m:t>
                          </m:r>
                        </m:sub>
                      </m:sSub>
                      <m:d>
                        <m:dPr>
                          <m:ctrlPr>
                            <a:rPr lang="en-US" i="1"/>
                          </m:ctrlPr>
                        </m:dPr>
                        <m:e>
                          <m:r>
                            <a:rPr lang="uk-UA" i="1"/>
                            <m:t>𝑇</m:t>
                          </m:r>
                        </m:e>
                      </m:d>
                      <m:r>
                        <a:rPr lang="uk-UA" i="1"/>
                        <m:t> =</m:t>
                      </m:r>
                      <m:r>
                        <a:rPr lang="uk-UA" i="1"/>
                        <m:t>𝐸</m:t>
                      </m:r>
                      <m:d>
                        <m:dPr>
                          <m:ctrlPr>
                            <a:rPr lang="en-US" i="1"/>
                          </m:ctrlPr>
                        </m:dPr>
                        <m:e>
                          <m:r>
                            <a:rPr lang="uk-UA" i="1"/>
                            <m:t>0</m:t>
                          </m:r>
                        </m:e>
                      </m:d>
                      <m:r>
                        <a:rPr lang="uk-UA" i="1"/>
                        <m:t> −</m:t>
                      </m:r>
                      <m:r>
                        <a:rPr lang="uk-UA" i="1"/>
                        <m:t>𝛼𝜃</m:t>
                      </m:r>
                      <m:d>
                        <m:dPr>
                          <m:begChr m:val="{"/>
                          <m:endChr m:val=""/>
                          <m:ctrlPr>
                            <a:rPr lang="en-US" i="1"/>
                          </m:ctrlPr>
                        </m:dPr>
                        <m:e>
                          <m:f>
                            <m:fPr>
                              <m:ctrlPr>
                                <a:rPr lang="en-US" i="1"/>
                              </m:ctrlPr>
                            </m:fPr>
                            <m:num>
                              <m:d>
                                <m:dPr>
                                  <m:ctrlPr>
                                    <a:rPr lang="en-US" i="1"/>
                                  </m:ctrlPr>
                                </m:dPr>
                                <m:e>
                                  <m:r>
                                    <a:rPr lang="uk-UA" i="1"/>
                                    <m:t>1−3</m:t>
                                  </m:r>
                                  <m:sSup>
                                    <m:sSupPr>
                                      <m:ctrlPr>
                                        <a:rPr lang="en-US" i="1"/>
                                      </m:ctrlPr>
                                    </m:sSupPr>
                                    <m:e>
                                      <m:r>
                                        <a:rPr lang="uk-UA" i="1"/>
                                        <m:t>∆</m:t>
                                      </m:r>
                                    </m:e>
                                    <m:sup>
                                      <m:r>
                                        <a:rPr lang="uk-UA" i="1"/>
                                        <m:t>2</m:t>
                                      </m:r>
                                    </m:sup>
                                  </m:sSup>
                                </m:e>
                              </m:d>
                            </m:num>
                            <m:den>
                              <m:r>
                                <m:rPr>
                                  <m:sty m:val="p"/>
                                </m:rPr>
                                <a:rPr lang="uk-UA"/>
                                <m:t>exp</m:t>
                              </m:r>
                              <m:r>
                                <a:rPr lang="uk-UA" i="1" smtClean="0"/>
                                <m:t> </m:t>
                              </m:r>
                              <m:r>
                                <a:rPr lang="uk-UA" i="1"/>
                                <m:t>(</m:t>
                              </m:r>
                              <m:f>
                                <m:fPr>
                                  <m:type m:val="lin"/>
                                  <m:ctrlPr>
                                    <a:rPr lang="en-US" i="1"/>
                                  </m:ctrlPr>
                                </m:fPr>
                                <m:num>
                                  <m:r>
                                    <a:rPr lang="uk-UA" i="1"/>
                                    <m:t>𝜃</m:t>
                                  </m:r>
                                </m:num>
                                <m:den>
                                  <m:r>
                                    <a:rPr lang="uk-UA" i="1"/>
                                    <m:t>𝑇</m:t>
                                  </m:r>
                                  <m:r>
                                    <a:rPr lang="uk-UA" i="1"/>
                                    <m:t>)−1</m:t>
                                  </m:r>
                                </m:den>
                              </m:f>
                            </m:den>
                          </m:f>
                          <m:r>
                            <a:rPr lang="uk-UA" i="1"/>
                            <m:t>+</m:t>
                          </m:r>
                          <m:f>
                            <m:fPr>
                              <m:ctrlPr>
                                <a:rPr lang="en-US" i="1"/>
                              </m:ctrlPr>
                            </m:fPr>
                            <m:num>
                              <m:r>
                                <a:rPr lang="uk-UA" i="1"/>
                                <m:t>3</m:t>
                              </m:r>
                              <m:sSup>
                                <m:sSupPr>
                                  <m:ctrlPr>
                                    <a:rPr lang="en-US" i="1"/>
                                  </m:ctrlPr>
                                </m:sSupPr>
                                <m:e>
                                  <m:r>
                                    <a:rPr lang="uk-UA" i="1"/>
                                    <m:t>∆</m:t>
                                  </m:r>
                                </m:e>
                                <m:sup>
                                  <m:r>
                                    <a:rPr lang="uk-UA" i="1"/>
                                    <m:t>2</m:t>
                                  </m:r>
                                </m:sup>
                              </m:sSup>
                            </m:num>
                            <m:den>
                              <m:r>
                                <a:rPr lang="uk-UA" i="1"/>
                                <m:t>2</m:t>
                              </m:r>
                            </m:den>
                          </m:f>
                          <m:r>
                            <a:rPr lang="uk-UA" i="1"/>
                            <m:t>×</m:t>
                          </m:r>
                        </m:e>
                      </m:d>
                      <m:d>
                        <m:dPr>
                          <m:begChr m:val=""/>
                          <m:endChr m:val="}"/>
                          <m:ctrlPr>
                            <a:rPr lang="en-US" i="1"/>
                          </m:ctrlPr>
                        </m:dPr>
                        <m:e>
                          <m:d>
                            <m:dPr>
                              <m:ctrlPr>
                                <a:rPr lang="en-US" i="1"/>
                              </m:ctrlPr>
                            </m:dPr>
                            <m:e>
                              <m:rad>
                                <m:radPr>
                                  <m:ctrlPr>
                                    <a:rPr lang="en-US" i="1"/>
                                  </m:ctrlPr>
                                </m:radPr>
                                <m:deg>
                                  <m:r>
                                    <a:rPr lang="uk-UA" i="1"/>
                                    <m:t>6</m:t>
                                  </m:r>
                                </m:deg>
                                <m:e>
                                  <m:r>
                                    <a:rPr lang="uk-UA" i="1"/>
                                    <m:t>1+</m:t>
                                  </m:r>
                                  <m:f>
                                    <m:fPr>
                                      <m:ctrlPr>
                                        <a:rPr lang="en-US" i="1"/>
                                      </m:ctrlPr>
                                    </m:fPr>
                                    <m:num>
                                      <m:sSup>
                                        <m:sSupPr>
                                          <m:ctrlPr>
                                            <a:rPr lang="en-US" i="1"/>
                                          </m:ctrlPr>
                                        </m:sSupPr>
                                        <m:e>
                                          <m:r>
                                            <a:rPr lang="uk-UA" i="1"/>
                                            <m:t>𝜋</m:t>
                                          </m:r>
                                        </m:e>
                                        <m:sup>
                                          <m:r>
                                            <a:rPr lang="uk-UA" i="1"/>
                                            <m:t>2</m:t>
                                          </m:r>
                                        </m:sup>
                                      </m:sSup>
                                    </m:num>
                                    <m:den>
                                      <m:r>
                                        <a:rPr lang="uk-UA" i="1"/>
                                        <m:t>3(1+</m:t>
                                      </m:r>
                                      <m:sSup>
                                        <m:sSupPr>
                                          <m:ctrlPr>
                                            <a:rPr lang="en-US" i="1"/>
                                          </m:ctrlPr>
                                        </m:sSupPr>
                                        <m:e>
                                          <m:r>
                                            <a:rPr lang="uk-UA" i="1"/>
                                            <m:t>∆</m:t>
                                          </m:r>
                                        </m:e>
                                        <m:sup>
                                          <m:r>
                                            <a:rPr lang="uk-UA" i="1"/>
                                            <m:t>2</m:t>
                                          </m:r>
                                        </m:sup>
                                      </m:sSup>
                                      <m:r>
                                        <a:rPr lang="uk-UA" i="1"/>
                                        <m:t>)</m:t>
                                      </m:r>
                                    </m:den>
                                  </m:f>
                                  <m:sSup>
                                    <m:sSupPr>
                                      <m:ctrlPr>
                                        <a:rPr lang="en-US" i="1"/>
                                      </m:ctrlPr>
                                    </m:sSupPr>
                                    <m:e>
                                      <m:d>
                                        <m:dPr>
                                          <m:ctrlPr>
                                            <a:rPr lang="en-US" i="1"/>
                                          </m:ctrlPr>
                                        </m:dPr>
                                        <m:e>
                                          <m:f>
                                            <m:fPr>
                                              <m:ctrlPr>
                                                <a:rPr lang="en-US" i="1"/>
                                              </m:ctrlPr>
                                            </m:fPr>
                                            <m:num>
                                              <m:r>
                                                <a:rPr lang="uk-UA" i="1"/>
                                                <m:t>2</m:t>
                                              </m:r>
                                              <m:r>
                                                <a:rPr lang="uk-UA" i="1"/>
                                                <m:t>𝑇</m:t>
                                              </m:r>
                                            </m:num>
                                            <m:den>
                                              <m:r>
                                                <a:rPr lang="uk-UA" i="1"/>
                                                <m:t>𝜃</m:t>
                                              </m:r>
                                            </m:den>
                                          </m:f>
                                        </m:e>
                                      </m:d>
                                    </m:e>
                                    <m:sup>
                                      <m:r>
                                        <a:rPr lang="uk-UA" i="1"/>
                                        <m:t>2</m:t>
                                      </m:r>
                                    </m:sup>
                                  </m:sSup>
                                  <m:r>
                                    <a:rPr lang="uk-UA" i="1"/>
                                    <m:t>+</m:t>
                                  </m:r>
                                  <m:f>
                                    <m:fPr>
                                      <m:ctrlPr>
                                        <a:rPr lang="en-US" i="1"/>
                                      </m:ctrlPr>
                                    </m:fPr>
                                    <m:num>
                                      <m:r>
                                        <a:rPr lang="uk-UA" i="1"/>
                                        <m:t>3</m:t>
                                      </m:r>
                                      <m:sSup>
                                        <m:sSupPr>
                                          <m:ctrlPr>
                                            <a:rPr lang="en-US" i="1"/>
                                          </m:ctrlPr>
                                        </m:sSupPr>
                                        <m:e>
                                          <m:r>
                                            <a:rPr lang="uk-UA" i="1"/>
                                            <m:t>∆</m:t>
                                          </m:r>
                                        </m:e>
                                        <m:sup>
                                          <m:r>
                                            <a:rPr lang="uk-UA" i="1"/>
                                            <m:t>2</m:t>
                                          </m:r>
                                        </m:sup>
                                      </m:sSup>
                                      <m:r>
                                        <a:rPr lang="uk-UA" i="1"/>
                                        <m:t>−1</m:t>
                                      </m:r>
                                    </m:num>
                                    <m:den>
                                      <m:r>
                                        <a:rPr lang="uk-UA" i="1"/>
                                        <m:t>4</m:t>
                                      </m:r>
                                    </m:den>
                                  </m:f>
                                  <m:sSup>
                                    <m:sSupPr>
                                      <m:ctrlPr>
                                        <a:rPr lang="en-US" i="1"/>
                                      </m:ctrlPr>
                                    </m:sSupPr>
                                    <m:e>
                                      <m:d>
                                        <m:dPr>
                                          <m:ctrlPr>
                                            <a:rPr lang="en-US" i="1"/>
                                          </m:ctrlPr>
                                        </m:dPr>
                                        <m:e>
                                          <m:f>
                                            <m:fPr>
                                              <m:ctrlPr>
                                                <a:rPr lang="en-US" i="1"/>
                                              </m:ctrlPr>
                                            </m:fPr>
                                            <m:num>
                                              <m:r>
                                                <a:rPr lang="uk-UA" i="1"/>
                                                <m:t>2</m:t>
                                              </m:r>
                                              <m:r>
                                                <a:rPr lang="uk-UA" i="1"/>
                                                <m:t>𝑇</m:t>
                                              </m:r>
                                            </m:num>
                                            <m:den>
                                              <m:r>
                                                <a:rPr lang="uk-UA" i="1"/>
                                                <m:t>𝜃</m:t>
                                              </m:r>
                                            </m:den>
                                          </m:f>
                                        </m:e>
                                      </m:d>
                                    </m:e>
                                    <m:sup>
                                      <m:r>
                                        <a:rPr lang="uk-UA" i="1"/>
                                        <m:t>3</m:t>
                                      </m:r>
                                    </m:sup>
                                  </m:sSup>
                                  <m:r>
                                    <a:rPr lang="uk-UA" i="1"/>
                                    <m:t>+</m:t>
                                  </m:r>
                                  <m:f>
                                    <m:fPr>
                                      <m:ctrlPr>
                                        <a:rPr lang="en-US" i="1"/>
                                      </m:ctrlPr>
                                    </m:fPr>
                                    <m:num>
                                      <m:r>
                                        <a:rPr lang="uk-UA" i="1"/>
                                        <m:t>8</m:t>
                                      </m:r>
                                    </m:num>
                                    <m:den>
                                      <m:r>
                                        <a:rPr lang="uk-UA" i="1"/>
                                        <m:t>3</m:t>
                                      </m:r>
                                    </m:den>
                                  </m:f>
                                  <m:sSup>
                                    <m:sSupPr>
                                      <m:ctrlPr>
                                        <a:rPr lang="en-US" i="1"/>
                                      </m:ctrlPr>
                                    </m:sSupPr>
                                    <m:e>
                                      <m:d>
                                        <m:dPr>
                                          <m:ctrlPr>
                                            <a:rPr lang="en-US" i="1"/>
                                          </m:ctrlPr>
                                        </m:dPr>
                                        <m:e>
                                          <m:f>
                                            <m:fPr>
                                              <m:ctrlPr>
                                                <a:rPr lang="en-US" i="1"/>
                                              </m:ctrlPr>
                                            </m:fPr>
                                            <m:num>
                                              <m:r>
                                                <a:rPr lang="uk-UA" i="1"/>
                                                <m:t>2</m:t>
                                              </m:r>
                                              <m:r>
                                                <a:rPr lang="uk-UA" i="1"/>
                                                <m:t>𝑇</m:t>
                                              </m:r>
                                            </m:num>
                                            <m:den>
                                              <m:r>
                                                <a:rPr lang="uk-UA" i="1"/>
                                                <m:t>𝜃</m:t>
                                              </m:r>
                                            </m:den>
                                          </m:f>
                                        </m:e>
                                      </m:d>
                                    </m:e>
                                    <m:sup>
                                      <m:r>
                                        <a:rPr lang="uk-UA" i="1"/>
                                        <m:t>4</m:t>
                                      </m:r>
                                    </m:sup>
                                  </m:sSup>
                                  <m:r>
                                    <a:rPr lang="uk-UA" i="1"/>
                                    <m:t>+</m:t>
                                  </m:r>
                                  <m:sSup>
                                    <m:sSupPr>
                                      <m:ctrlPr>
                                        <a:rPr lang="en-US" i="1"/>
                                      </m:ctrlPr>
                                    </m:sSupPr>
                                    <m:e>
                                      <m:d>
                                        <m:dPr>
                                          <m:ctrlPr>
                                            <a:rPr lang="en-US" i="1"/>
                                          </m:ctrlPr>
                                        </m:dPr>
                                        <m:e>
                                          <m:f>
                                            <m:fPr>
                                              <m:ctrlPr>
                                                <a:rPr lang="en-US" i="1"/>
                                              </m:ctrlPr>
                                            </m:fPr>
                                            <m:num>
                                              <m:r>
                                                <a:rPr lang="uk-UA" i="1"/>
                                                <m:t>2</m:t>
                                              </m:r>
                                              <m:r>
                                                <a:rPr lang="uk-UA" i="1"/>
                                                <m:t>𝑇</m:t>
                                              </m:r>
                                            </m:num>
                                            <m:den>
                                              <m:r>
                                                <a:rPr lang="uk-UA" i="1"/>
                                                <m:t>𝜃</m:t>
                                              </m:r>
                                            </m:den>
                                          </m:f>
                                        </m:e>
                                      </m:d>
                                    </m:e>
                                    <m:sup>
                                      <m:r>
                                        <a:rPr lang="uk-UA" i="1"/>
                                        <m:t>6</m:t>
                                      </m:r>
                                    </m:sup>
                                  </m:sSup>
                                </m:e>
                              </m:rad>
                              <m:r>
                                <a:rPr lang="uk-UA" i="1"/>
                                <m:t>−1</m:t>
                              </m:r>
                            </m:e>
                          </m:d>
                        </m:e>
                      </m:d>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347296" y="1314010"/>
                <a:ext cx="11537582" cy="10007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2271713" y="2585459"/>
                <a:ext cx="6817892" cy="374846"/>
              </a:xfrm>
              <a:prstGeom prst="rect">
                <a:avLst/>
              </a:prstGeom>
              <a:noFill/>
            </p:spPr>
            <p:txBody>
              <a:bodyPr wrap="none" rtlCol="0">
                <a:spAutoFit/>
              </a:bodyPr>
              <a:lstStyle/>
              <a:p>
                <a:r>
                  <a:rPr lang="ru-RU" dirty="0"/>
                  <a:t>де </a:t>
                </a:r>
                <a14:m>
                  <m:oMath xmlns:m="http://schemas.openxmlformats.org/officeDocument/2006/math">
                    <m:r>
                      <a:rPr lang="uk-UA" i="1"/>
                      <m:t>𝐸</m:t>
                    </m:r>
                    <m:r>
                      <a:rPr lang="uk-UA" i="1"/>
                      <m:t>(0)</m:t>
                    </m:r>
                    <m:r>
                      <a:rPr lang="ru-RU" i="1"/>
                      <m:t> = 1,1701 еВ</m:t>
                    </m:r>
                  </m:oMath>
                </a14:m>
                <a:r>
                  <a:rPr lang="ru-RU" dirty="0"/>
                  <a:t>, </a:t>
                </a:r>
                <a14:m>
                  <m:oMath xmlns:m="http://schemas.openxmlformats.org/officeDocument/2006/math">
                    <m:r>
                      <a:rPr lang="el-GR" i="1"/>
                      <m:t>𝛼</m:t>
                    </m:r>
                    <m:r>
                      <a:rPr lang="el-GR" i="1"/>
                      <m:t> = 3,23</m:t>
                    </m:r>
                    <m:sSup>
                      <m:sSupPr>
                        <m:ctrlPr>
                          <a:rPr lang="en-US" i="1"/>
                        </m:ctrlPr>
                      </m:sSupPr>
                      <m:e>
                        <m:r>
                          <a:rPr lang="el-GR" i="1"/>
                          <m:t>10</m:t>
                        </m:r>
                      </m:e>
                      <m:sup>
                        <m:r>
                          <a:rPr lang="el-GR" i="1"/>
                          <m:t>−4</m:t>
                        </m:r>
                      </m:sup>
                    </m:sSup>
                    <m:r>
                      <a:rPr lang="el-GR" i="1"/>
                      <m:t> </m:t>
                    </m:r>
                    <m:r>
                      <a:rPr lang="ru-RU" i="1"/>
                      <m:t>еВ/К</m:t>
                    </m:r>
                  </m:oMath>
                </a14:m>
                <a:r>
                  <a:rPr lang="ru-RU" dirty="0"/>
                  <a:t>, </a:t>
                </a:r>
                <a14:m>
                  <m:oMath xmlns:m="http://schemas.openxmlformats.org/officeDocument/2006/math">
                    <m:r>
                      <a:rPr lang="uk-UA" i="1"/>
                      <m:t>𝜃</m:t>
                    </m:r>
                    <m:r>
                      <a:rPr lang="ru-RU" i="1"/>
                      <m:t> = 446 К</m:t>
                    </m:r>
                  </m:oMath>
                </a14:m>
                <a:r>
                  <a:rPr lang="ru-RU" dirty="0"/>
                  <a:t>, </a:t>
                </a:r>
                <a14:m>
                  <m:oMath xmlns:m="http://schemas.openxmlformats.org/officeDocument/2006/math">
                    <m:r>
                      <a:rPr lang="el-GR" i="1"/>
                      <m:t>𝛥</m:t>
                    </m:r>
                    <m:r>
                      <a:rPr lang="el-GR" i="1"/>
                      <m:t> = 0,51</m:t>
                    </m:r>
                  </m:oMath>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2271713" y="2585459"/>
                <a:ext cx="6817892" cy="374846"/>
              </a:xfrm>
              <a:prstGeom prst="rect">
                <a:avLst/>
              </a:prstGeom>
              <a:blipFill>
                <a:blip r:embed="rId4"/>
                <a:stretch>
                  <a:fillRect l="-805" t="-8065" b="-241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464295" y="3571875"/>
                <a:ext cx="3446520" cy="68012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ru-RU" i="1"/>
                        <m:t>∆</m:t>
                      </m:r>
                      <m:sSub>
                        <m:sSubPr>
                          <m:ctrlPr>
                            <a:rPr lang="en-US" i="1"/>
                          </m:ctrlPr>
                        </m:sSubPr>
                        <m:e>
                          <m:r>
                            <a:rPr lang="ru-RU" i="1"/>
                            <m:t>𝐸</m:t>
                          </m:r>
                        </m:e>
                        <m:sub>
                          <m:r>
                            <a:rPr lang="ru-RU" i="1"/>
                            <m:t>𝐺</m:t>
                          </m:r>
                        </m:sub>
                      </m:sSub>
                      <m:d>
                        <m:dPr>
                          <m:ctrlPr>
                            <a:rPr lang="en-US" i="1"/>
                          </m:ctrlPr>
                        </m:dPr>
                        <m:e>
                          <m:r>
                            <a:rPr lang="ru-RU" i="1"/>
                            <m:t>𝑇</m:t>
                          </m:r>
                        </m:e>
                      </m:d>
                      <m:r>
                        <a:rPr lang="ru-RU" i="1"/>
                        <m:t>=4.2∙</m:t>
                      </m:r>
                      <m:sSup>
                        <m:sSupPr>
                          <m:ctrlPr>
                            <a:rPr lang="en-US" i="1"/>
                          </m:ctrlPr>
                        </m:sSupPr>
                        <m:e>
                          <m:r>
                            <a:rPr lang="ru-RU" i="1"/>
                            <m:t>10</m:t>
                          </m:r>
                        </m:e>
                        <m:sup>
                          <m:r>
                            <a:rPr lang="ru-RU" i="1"/>
                            <m:t>−5</m:t>
                          </m:r>
                        </m:sup>
                      </m:sSup>
                      <m:sSup>
                        <m:sSupPr>
                          <m:ctrlPr>
                            <a:rPr lang="en-US" i="1"/>
                          </m:ctrlPr>
                        </m:sSupPr>
                        <m:e>
                          <m:d>
                            <m:dPr>
                              <m:begChr m:val="["/>
                              <m:endChr m:val="]"/>
                              <m:ctrlPr>
                                <a:rPr lang="en-US" i="1"/>
                              </m:ctrlPr>
                            </m:dPr>
                            <m:e>
                              <m:r>
                                <m:rPr>
                                  <m:sty m:val="p"/>
                                </m:rPr>
                                <a:rPr lang="ru-RU"/>
                                <m:t>ln</m:t>
                              </m:r>
                              <m:d>
                                <m:dPr>
                                  <m:ctrlPr>
                                    <a:rPr lang="en-US" i="1"/>
                                  </m:ctrlPr>
                                </m:dPr>
                                <m:e>
                                  <m:f>
                                    <m:fPr>
                                      <m:ctrlPr>
                                        <a:rPr lang="en-US" i="1"/>
                                      </m:ctrlPr>
                                    </m:fPr>
                                    <m:num>
                                      <m:sSub>
                                        <m:sSubPr>
                                          <m:ctrlPr>
                                            <a:rPr lang="en-US" i="1"/>
                                          </m:ctrlPr>
                                        </m:sSubPr>
                                        <m:e>
                                          <m:r>
                                            <a:rPr lang="ru-RU" i="1"/>
                                            <m:t>𝑁</m:t>
                                          </m:r>
                                        </m:e>
                                        <m:sub>
                                          <m:r>
                                            <a:rPr lang="ru-RU" i="1"/>
                                            <m:t>𝐷</m:t>
                                          </m:r>
                                        </m:sub>
                                      </m:sSub>
                                    </m:num>
                                    <m:den>
                                      <m:sSup>
                                        <m:sSupPr>
                                          <m:ctrlPr>
                                            <a:rPr lang="en-US" i="1"/>
                                          </m:ctrlPr>
                                        </m:sSupPr>
                                        <m:e>
                                          <m:r>
                                            <a:rPr lang="ru-RU" i="1"/>
                                            <m:t>10</m:t>
                                          </m:r>
                                        </m:e>
                                        <m:sup>
                                          <m:r>
                                            <a:rPr lang="ru-RU" i="1"/>
                                            <m:t>20</m:t>
                                          </m:r>
                                        </m:sup>
                                      </m:sSup>
                                    </m:den>
                                  </m:f>
                                </m:e>
                              </m:d>
                            </m:e>
                          </m:d>
                        </m:e>
                        <m:sup>
                          <m:r>
                            <a:rPr lang="ru-RU" i="1"/>
                            <m:t>3</m:t>
                          </m:r>
                        </m:sup>
                      </m:sSup>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464295" y="3571875"/>
                <a:ext cx="3446520" cy="6801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464295" y="4540507"/>
                <a:ext cx="3574760" cy="68012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ru-RU" i="1"/>
                        <m:t>∆</m:t>
                      </m:r>
                      <m:sSub>
                        <m:sSubPr>
                          <m:ctrlPr>
                            <a:rPr lang="en-US" i="1"/>
                          </m:ctrlPr>
                        </m:sSubPr>
                        <m:e>
                          <m:r>
                            <a:rPr lang="ru-RU" i="1"/>
                            <m:t>𝐸</m:t>
                          </m:r>
                        </m:e>
                        <m:sub>
                          <m:r>
                            <a:rPr lang="ru-RU" i="1"/>
                            <m:t>𝐺</m:t>
                          </m:r>
                        </m:sub>
                      </m:sSub>
                      <m:d>
                        <m:dPr>
                          <m:ctrlPr>
                            <a:rPr lang="en-US" i="1"/>
                          </m:ctrlPr>
                        </m:dPr>
                        <m:e>
                          <m:r>
                            <a:rPr lang="ru-RU" i="1"/>
                            <m:t>𝑇</m:t>
                          </m:r>
                        </m:e>
                      </m:d>
                      <m:r>
                        <a:rPr lang="ru-RU" i="1"/>
                        <m:t>=4.72∙</m:t>
                      </m:r>
                      <m:sSup>
                        <m:sSupPr>
                          <m:ctrlPr>
                            <a:rPr lang="en-US" i="1"/>
                          </m:ctrlPr>
                        </m:sSupPr>
                        <m:e>
                          <m:r>
                            <a:rPr lang="ru-RU" i="1"/>
                            <m:t>10</m:t>
                          </m:r>
                        </m:e>
                        <m:sup>
                          <m:r>
                            <a:rPr lang="ru-RU" i="1"/>
                            <m:t>−5</m:t>
                          </m:r>
                        </m:sup>
                      </m:sSup>
                      <m:sSup>
                        <m:sSupPr>
                          <m:ctrlPr>
                            <a:rPr lang="en-US" i="1"/>
                          </m:ctrlPr>
                        </m:sSupPr>
                        <m:e>
                          <m:d>
                            <m:dPr>
                              <m:begChr m:val="["/>
                              <m:endChr m:val="]"/>
                              <m:ctrlPr>
                                <a:rPr lang="en-US" i="1"/>
                              </m:ctrlPr>
                            </m:dPr>
                            <m:e>
                              <m:r>
                                <m:rPr>
                                  <m:sty m:val="p"/>
                                </m:rPr>
                                <a:rPr lang="ru-RU"/>
                                <m:t>ln</m:t>
                              </m:r>
                              <m:d>
                                <m:dPr>
                                  <m:ctrlPr>
                                    <a:rPr lang="en-US" i="1"/>
                                  </m:ctrlPr>
                                </m:dPr>
                                <m:e>
                                  <m:f>
                                    <m:fPr>
                                      <m:ctrlPr>
                                        <a:rPr lang="en-US" i="1"/>
                                      </m:ctrlPr>
                                    </m:fPr>
                                    <m:num>
                                      <m:sSub>
                                        <m:sSubPr>
                                          <m:ctrlPr>
                                            <a:rPr lang="en-US" i="1"/>
                                          </m:ctrlPr>
                                        </m:sSubPr>
                                        <m:e>
                                          <m:r>
                                            <a:rPr lang="ru-RU" i="1"/>
                                            <m:t>𝑁</m:t>
                                          </m:r>
                                        </m:e>
                                        <m:sub>
                                          <m:r>
                                            <a:rPr lang="en-US" i="1"/>
                                            <m:t>𝐴</m:t>
                                          </m:r>
                                        </m:sub>
                                      </m:sSub>
                                    </m:num>
                                    <m:den>
                                      <m:sSup>
                                        <m:sSupPr>
                                          <m:ctrlPr>
                                            <a:rPr lang="en-US" i="1"/>
                                          </m:ctrlPr>
                                        </m:sSupPr>
                                        <m:e>
                                          <m:r>
                                            <a:rPr lang="ru-RU" i="1"/>
                                            <m:t>10</m:t>
                                          </m:r>
                                        </m:e>
                                        <m:sup>
                                          <m:r>
                                            <a:rPr lang="ru-RU" i="1"/>
                                            <m:t>20</m:t>
                                          </m:r>
                                        </m:sup>
                                      </m:sSup>
                                    </m:den>
                                  </m:f>
                                </m:e>
                              </m:d>
                            </m:e>
                          </m:d>
                        </m:e>
                        <m:sup>
                          <m:r>
                            <a:rPr lang="ru-RU" i="1"/>
                            <m:t>3</m:t>
                          </m:r>
                        </m:sup>
                      </m:sSup>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464295" y="4540507"/>
                <a:ext cx="3574760" cy="68012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24668" y="5509139"/>
                <a:ext cx="5255991" cy="4049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ru-RU" i="1"/>
                            <m:t>𝑛</m:t>
                          </m:r>
                        </m:e>
                        <m:sub>
                          <m:r>
                            <a:rPr lang="ru-RU" i="1"/>
                            <m:t>𝑖</m:t>
                          </m:r>
                        </m:sub>
                      </m:sSub>
                      <m:d>
                        <m:dPr>
                          <m:ctrlPr>
                            <a:rPr lang="en-US" i="1"/>
                          </m:ctrlPr>
                        </m:dPr>
                        <m:e>
                          <m:r>
                            <a:rPr lang="ru-RU" i="1"/>
                            <m:t>𝑇</m:t>
                          </m:r>
                        </m:e>
                      </m:d>
                      <m:r>
                        <a:rPr lang="ru-RU" i="1"/>
                        <m:t>=1.541∙</m:t>
                      </m:r>
                      <m:sSup>
                        <m:sSupPr>
                          <m:ctrlPr>
                            <a:rPr lang="en-US" i="1"/>
                          </m:ctrlPr>
                        </m:sSupPr>
                        <m:e>
                          <m:r>
                            <a:rPr lang="ru-RU" i="1"/>
                            <m:t>10</m:t>
                          </m:r>
                        </m:e>
                        <m:sup>
                          <m:r>
                            <a:rPr lang="ru-RU" i="1"/>
                            <m:t>21</m:t>
                          </m:r>
                        </m:sup>
                      </m:sSup>
                      <m:sSup>
                        <m:sSupPr>
                          <m:ctrlPr>
                            <a:rPr lang="en-US" i="1"/>
                          </m:ctrlPr>
                        </m:sSupPr>
                        <m:e>
                          <m:r>
                            <a:rPr lang="ru-RU" i="1"/>
                            <m:t>𝑇</m:t>
                          </m:r>
                        </m:e>
                        <m:sup>
                          <m:r>
                            <a:rPr lang="ru-RU" i="1"/>
                            <m:t>1.712</m:t>
                          </m:r>
                        </m:sup>
                      </m:sSup>
                      <m:r>
                        <m:rPr>
                          <m:sty m:val="p"/>
                        </m:rPr>
                        <a:rPr lang="ru-RU"/>
                        <m:t>exp</m:t>
                      </m:r>
                      <m:r>
                        <a:rPr lang="ru-RU" i="1" smtClean="0"/>
                        <m:t> </m:t>
                      </m:r>
                      <m:r>
                        <a:rPr lang="ru-RU" i="1"/>
                        <m:t>(−</m:t>
                      </m:r>
                      <m:f>
                        <m:fPr>
                          <m:type m:val="lin"/>
                          <m:ctrlPr>
                            <a:rPr lang="en-US" i="1"/>
                          </m:ctrlPr>
                        </m:fPr>
                        <m:num>
                          <m:sSub>
                            <m:sSubPr>
                              <m:ctrlPr>
                                <a:rPr lang="en-US" i="1"/>
                              </m:ctrlPr>
                            </m:sSubPr>
                            <m:e>
                              <m:r>
                                <a:rPr lang="ru-RU" i="1"/>
                                <m:t>𝐸</m:t>
                              </m:r>
                            </m:e>
                            <m:sub>
                              <m:r>
                                <a:rPr lang="ru-RU" i="1"/>
                                <m:t>𝐺</m:t>
                              </m:r>
                            </m:sub>
                          </m:sSub>
                        </m:num>
                        <m:den>
                          <m:r>
                            <a:rPr lang="ru-RU" i="1"/>
                            <m:t>(2</m:t>
                          </m:r>
                          <m:r>
                            <a:rPr lang="ru-RU" i="1"/>
                            <m:t>𝑘𝑇</m:t>
                          </m:r>
                          <m:r>
                            <a:rPr lang="ru-RU" i="1"/>
                            <m:t>))</m:t>
                          </m:r>
                        </m:den>
                      </m:f>
                      <m:d>
                        <m:dPr>
                          <m:ctrlPr>
                            <a:rPr lang="en-US" i="1"/>
                          </m:ctrlPr>
                        </m:dPr>
                        <m:e>
                          <m:sSup>
                            <m:sSupPr>
                              <m:ctrlPr>
                                <a:rPr lang="en-US" i="1"/>
                              </m:ctrlPr>
                            </m:sSupPr>
                            <m:e>
                              <m:r>
                                <a:rPr lang="uk-UA" i="1"/>
                                <m:t>ì</m:t>
                              </m:r>
                            </m:e>
                            <m:sup>
                              <m:r>
                                <a:rPr lang="uk-UA" i="1"/>
                                <m:t>−3</m:t>
                              </m:r>
                            </m:sup>
                          </m:sSup>
                        </m:e>
                      </m:d>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424668" y="5509139"/>
                <a:ext cx="5255991" cy="404983"/>
              </a:xfrm>
              <a:prstGeom prst="rect">
                <a:avLst/>
              </a:prstGeom>
              <a:blipFill>
                <a:blip r:embed="rId7"/>
                <a:stretch>
                  <a:fillRect t="-101515" b="-1606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5814114" y="3417892"/>
                <a:ext cx="6070764" cy="11226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ru-RU" i="1"/>
                            <m:t>𝐶</m:t>
                          </m:r>
                        </m:e>
                        <m:sub>
                          <m:r>
                            <a:rPr lang="ru-RU" i="1"/>
                            <m:t>𝑝</m:t>
                          </m:r>
                          <m:r>
                            <a:rPr lang="ru-RU" i="1"/>
                            <m:t>0</m:t>
                          </m:r>
                        </m:sub>
                      </m:sSub>
                      <m:d>
                        <m:dPr>
                          <m:ctrlPr>
                            <a:rPr lang="en-US" i="1"/>
                          </m:ctrlPr>
                        </m:dPr>
                        <m:e>
                          <m:r>
                            <a:rPr lang="ru-RU" i="1"/>
                            <m:t>𝑇</m:t>
                          </m:r>
                        </m:e>
                      </m:d>
                      <m:r>
                        <a:rPr lang="ru-RU" i="1"/>
                        <m:t>=(7.91∙</m:t>
                      </m:r>
                      <m:sSup>
                        <m:sSupPr>
                          <m:ctrlPr>
                            <a:rPr lang="en-US" i="1"/>
                          </m:ctrlPr>
                        </m:sSupPr>
                        <m:e>
                          <m:r>
                            <a:rPr lang="ru-RU" i="1"/>
                            <m:t>10</m:t>
                          </m:r>
                        </m:e>
                        <m:sup>
                          <m:r>
                            <a:rPr lang="ru-RU" i="1"/>
                            <m:t>−44</m:t>
                          </m:r>
                        </m:sup>
                      </m:sSup>
                      <m:r>
                        <a:rPr lang="ru-RU" i="1"/>
                        <m:t>−4.13∙</m:t>
                      </m:r>
                      <m:sSup>
                        <m:sSupPr>
                          <m:ctrlPr>
                            <a:rPr lang="en-US" i="1"/>
                          </m:ctrlPr>
                        </m:sSupPr>
                        <m:e>
                          <m:r>
                            <a:rPr lang="ru-RU" i="1"/>
                            <m:t>10</m:t>
                          </m:r>
                        </m:e>
                        <m:sup>
                          <m:r>
                            <a:rPr lang="ru-RU" i="1"/>
                            <m:t>−47</m:t>
                          </m:r>
                        </m:sup>
                      </m:sSup>
                      <m:r>
                        <a:rPr lang="ru-RU" i="1"/>
                        <m:t>𝑇</m:t>
                      </m:r>
                      <m:r>
                        <a:rPr lang="ru-RU" i="1"/>
                        <m:t>+3.59∙</m:t>
                      </m:r>
                      <m:sSup>
                        <m:sSupPr>
                          <m:ctrlPr>
                            <a:rPr lang="en-US" i="1"/>
                          </m:ctrlPr>
                        </m:sSupPr>
                        <m:e>
                          <m:r>
                            <a:rPr lang="ru-RU" i="1"/>
                            <m:t>10</m:t>
                          </m:r>
                        </m:e>
                        <m:sup>
                          <m:r>
                            <a:rPr lang="ru-RU" i="1"/>
                            <m:t>−49</m:t>
                          </m:r>
                        </m:sup>
                      </m:sSup>
                      <m:sSup>
                        <m:sSupPr>
                          <m:ctrlPr>
                            <a:rPr lang="en-US" i="1"/>
                          </m:ctrlPr>
                        </m:sSupPr>
                        <m:e>
                          <m:r>
                            <a:rPr lang="ru-RU" i="1"/>
                            <m:t>𝑇</m:t>
                          </m:r>
                        </m:e>
                        <m:sup>
                          <m:r>
                            <a:rPr lang="ru-RU" i="1"/>
                            <m:t>2</m:t>
                          </m:r>
                        </m:sup>
                      </m:sSup>
                      <m:r>
                        <a:rPr lang="ru-RU" i="1"/>
                        <m:t>)×</m:t>
                      </m:r>
                    </m:oMath>
                  </m:oMathPara>
                </a14:m>
                <a:endParaRPr lang="en-US" dirty="0"/>
              </a:p>
              <a:p>
                <a14:m>
                  <m:oMathPara xmlns:m="http://schemas.openxmlformats.org/officeDocument/2006/math">
                    <m:oMathParaPr>
                      <m:jc m:val="centerGroup"/>
                    </m:oMathParaPr>
                    <m:oMath xmlns:m="http://schemas.openxmlformats.org/officeDocument/2006/math">
                      <m:d>
                        <m:dPr>
                          <m:ctrlPr>
                            <a:rPr lang="en-US" i="1"/>
                          </m:ctrlPr>
                        </m:dPr>
                        <m:e>
                          <m:r>
                            <a:rPr lang="ru-RU" i="1"/>
                            <m:t>1+</m:t>
                          </m:r>
                          <m:d>
                            <m:dPr>
                              <m:ctrlPr>
                                <a:rPr lang="en-US" i="1"/>
                              </m:ctrlPr>
                            </m:dPr>
                            <m:e>
                              <m:r>
                                <a:rPr lang="ru-RU" i="1"/>
                                <m:t>564812∙</m:t>
                              </m:r>
                              <m:sSup>
                                <m:sSupPr>
                                  <m:ctrlPr>
                                    <a:rPr lang="en-US" i="1"/>
                                  </m:ctrlPr>
                                </m:sSupPr>
                                <m:e>
                                  <m:r>
                                    <a:rPr lang="ru-RU" i="1"/>
                                    <m:t>𝑇</m:t>
                                  </m:r>
                                </m:e>
                                <m:sup>
                                  <m:r>
                                    <a:rPr lang="ru-RU" i="1"/>
                                    <m:t>−1.6545</m:t>
                                  </m:r>
                                </m:sup>
                              </m:sSup>
                              <m:r>
                                <a:rPr lang="ru-RU" i="1"/>
                                <m:t>−1</m:t>
                              </m:r>
                            </m:e>
                          </m:d>
                          <m:d>
                            <m:dPr>
                              <m:ctrlPr>
                                <a:rPr lang="en-US" i="1"/>
                              </m:ctrlPr>
                            </m:dPr>
                            <m:e>
                              <m:r>
                                <a:rPr lang="ru-RU" i="1"/>
                                <m:t>1−</m:t>
                              </m:r>
                              <m:r>
                                <a:rPr lang="ru-RU" i="1"/>
                                <m:t>𝑡𝑎𝑛h</m:t>
                              </m:r>
                              <m:d>
                                <m:dPr>
                                  <m:begChr m:val="["/>
                                  <m:endChr m:val="]"/>
                                  <m:ctrlPr>
                                    <a:rPr lang="en-US" i="1"/>
                                  </m:ctrlPr>
                                </m:dPr>
                                <m:e>
                                  <m:sSup>
                                    <m:sSupPr>
                                      <m:ctrlPr>
                                        <a:rPr lang="en-US" i="1"/>
                                      </m:ctrlPr>
                                    </m:sSupPr>
                                    <m:e>
                                      <m:d>
                                        <m:dPr>
                                          <m:begChr m:val="{"/>
                                          <m:endChr m:val="}"/>
                                          <m:ctrlPr>
                                            <a:rPr lang="en-US" i="1"/>
                                          </m:ctrlPr>
                                        </m:dPr>
                                        <m:e>
                                          <m:f>
                                            <m:fPr>
                                              <m:ctrlPr>
                                                <a:rPr lang="en-US" i="1"/>
                                              </m:ctrlPr>
                                            </m:fPr>
                                            <m:num>
                                              <m:r>
                                                <a:rPr lang="ru-RU" i="1"/>
                                                <m:t>𝑝</m:t>
                                              </m:r>
                                            </m:num>
                                            <m:den>
                                              <m:r>
                                                <a:rPr lang="ru-RU" i="1"/>
                                                <m:t>5∙</m:t>
                                              </m:r>
                                              <m:sSup>
                                                <m:sSupPr>
                                                  <m:ctrlPr>
                                                    <a:rPr lang="en-US" i="1"/>
                                                  </m:ctrlPr>
                                                </m:sSupPr>
                                                <m:e>
                                                  <m:r>
                                                    <a:rPr lang="ru-RU" i="1"/>
                                                    <m:t>10</m:t>
                                                  </m:r>
                                                </m:e>
                                                <m:sup>
                                                  <m:r>
                                                    <a:rPr lang="ru-RU" i="1"/>
                                                    <m:t>22</m:t>
                                                  </m:r>
                                                </m:sup>
                                              </m:sSup>
                                            </m:den>
                                          </m:f>
                                        </m:e>
                                      </m:d>
                                    </m:e>
                                    <m:sup>
                                      <m:r>
                                        <a:rPr lang="ru-RU" i="1"/>
                                        <m:t>0.29</m:t>
                                      </m:r>
                                    </m:sup>
                                  </m:sSup>
                                </m:e>
                              </m:d>
                            </m:e>
                          </m:d>
                        </m:e>
                      </m:d>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5814114" y="3417892"/>
                <a:ext cx="6070764" cy="11226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5887948" y="4880568"/>
                <a:ext cx="5923096" cy="11226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ru-RU" i="1"/>
                            <m:t>𝐶</m:t>
                          </m:r>
                        </m:e>
                        <m:sub>
                          <m:r>
                            <a:rPr lang="ru-RU" i="1"/>
                            <m:t>𝑝</m:t>
                          </m:r>
                          <m:r>
                            <a:rPr lang="ru-RU" i="1"/>
                            <m:t>0</m:t>
                          </m:r>
                        </m:sub>
                      </m:sSub>
                      <m:d>
                        <m:dPr>
                          <m:ctrlPr>
                            <a:rPr lang="en-US" i="1"/>
                          </m:ctrlPr>
                        </m:dPr>
                        <m:e>
                          <m:r>
                            <a:rPr lang="ru-RU" i="1"/>
                            <m:t>𝑇</m:t>
                          </m:r>
                        </m:e>
                      </m:d>
                      <m:r>
                        <a:rPr lang="ru-RU" i="1"/>
                        <m:t>=2.8×∙</m:t>
                      </m:r>
                      <m:sSup>
                        <m:sSupPr>
                          <m:ctrlPr>
                            <a:rPr lang="en-US" i="1"/>
                          </m:ctrlPr>
                        </m:sSupPr>
                        <m:e>
                          <m:r>
                            <a:rPr lang="ru-RU" i="1"/>
                            <m:t>10</m:t>
                          </m:r>
                        </m:e>
                        <m:sup>
                          <m:r>
                            <a:rPr lang="ru-RU" i="1"/>
                            <m:t>−43</m:t>
                          </m:r>
                        </m:sup>
                      </m:sSup>
                      <m:r>
                        <a:rPr lang="ru-RU" i="1"/>
                        <m:t>×</m:t>
                      </m:r>
                    </m:oMath>
                  </m:oMathPara>
                </a14:m>
                <a:endParaRPr lang="en-US" dirty="0"/>
              </a:p>
              <a:p>
                <a14:m>
                  <m:oMathPara xmlns:m="http://schemas.openxmlformats.org/officeDocument/2006/math">
                    <m:oMathParaPr>
                      <m:jc m:val="centerGroup"/>
                    </m:oMathParaPr>
                    <m:oMath xmlns:m="http://schemas.openxmlformats.org/officeDocument/2006/math">
                      <m:d>
                        <m:dPr>
                          <m:ctrlPr>
                            <a:rPr lang="en-US" i="1"/>
                          </m:ctrlPr>
                        </m:dPr>
                        <m:e>
                          <m:r>
                            <a:rPr lang="ru-RU" i="1"/>
                            <m:t>1+</m:t>
                          </m:r>
                          <m:d>
                            <m:dPr>
                              <m:ctrlPr>
                                <a:rPr lang="en-US" i="1"/>
                              </m:ctrlPr>
                            </m:dPr>
                            <m:e>
                              <m:r>
                                <a:rPr lang="ru-RU" i="1"/>
                                <m:t>235548∙</m:t>
                              </m:r>
                              <m:sSup>
                                <m:sSupPr>
                                  <m:ctrlPr>
                                    <a:rPr lang="en-US" i="1"/>
                                  </m:ctrlPr>
                                </m:sSupPr>
                                <m:e>
                                  <m:r>
                                    <a:rPr lang="ru-RU" i="1"/>
                                    <m:t>𝑇</m:t>
                                  </m:r>
                                </m:e>
                                <m:sup>
                                  <m:r>
                                    <a:rPr lang="ru-RU" i="1"/>
                                    <m:t>−1.5013</m:t>
                                  </m:r>
                                </m:sup>
                              </m:sSup>
                              <m:r>
                                <a:rPr lang="ru-RU" i="1"/>
                                <m:t>−1</m:t>
                              </m:r>
                            </m:e>
                          </m:d>
                          <m:d>
                            <m:dPr>
                              <m:ctrlPr>
                                <a:rPr lang="en-US" i="1"/>
                              </m:ctrlPr>
                            </m:dPr>
                            <m:e>
                              <m:r>
                                <a:rPr lang="ru-RU" i="1"/>
                                <m:t>1−</m:t>
                              </m:r>
                              <m:r>
                                <a:rPr lang="ru-RU" i="1"/>
                                <m:t>𝑡𝑎𝑛h</m:t>
                              </m:r>
                              <m:d>
                                <m:dPr>
                                  <m:begChr m:val="["/>
                                  <m:endChr m:val="]"/>
                                  <m:ctrlPr>
                                    <a:rPr lang="en-US" i="1"/>
                                  </m:ctrlPr>
                                </m:dPr>
                                <m:e>
                                  <m:sSup>
                                    <m:sSupPr>
                                      <m:ctrlPr>
                                        <a:rPr lang="en-US" i="1"/>
                                      </m:ctrlPr>
                                    </m:sSupPr>
                                    <m:e>
                                      <m:d>
                                        <m:dPr>
                                          <m:begChr m:val="{"/>
                                          <m:endChr m:val="}"/>
                                          <m:ctrlPr>
                                            <a:rPr lang="en-US" i="1"/>
                                          </m:ctrlPr>
                                        </m:dPr>
                                        <m:e>
                                          <m:f>
                                            <m:fPr>
                                              <m:ctrlPr>
                                                <a:rPr lang="en-US" i="1"/>
                                              </m:ctrlPr>
                                            </m:fPr>
                                            <m:num>
                                              <m:r>
                                                <a:rPr lang="ru-RU" i="1"/>
                                                <m:t>𝑛</m:t>
                                              </m:r>
                                            </m:num>
                                            <m:den>
                                              <m:r>
                                                <a:rPr lang="ru-RU" i="1"/>
                                                <m:t>5∙</m:t>
                                              </m:r>
                                              <m:sSup>
                                                <m:sSupPr>
                                                  <m:ctrlPr>
                                                    <a:rPr lang="en-US" i="1"/>
                                                  </m:ctrlPr>
                                                </m:sSupPr>
                                                <m:e>
                                                  <m:r>
                                                    <a:rPr lang="ru-RU" i="1"/>
                                                    <m:t>10</m:t>
                                                  </m:r>
                                                </m:e>
                                                <m:sup>
                                                  <m:r>
                                                    <a:rPr lang="ru-RU" i="1"/>
                                                    <m:t>22</m:t>
                                                  </m:r>
                                                </m:sup>
                                              </m:sSup>
                                            </m:den>
                                          </m:f>
                                        </m:e>
                                      </m:d>
                                    </m:e>
                                    <m:sup>
                                      <m:r>
                                        <a:rPr lang="ru-RU" i="1"/>
                                        <m:t>0.34</m:t>
                                      </m:r>
                                    </m:sup>
                                  </m:sSup>
                                </m:e>
                              </m:d>
                            </m:e>
                          </m:d>
                        </m:e>
                      </m:d>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5887948" y="4880568"/>
                <a:ext cx="5923096" cy="112261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9267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2006927" y="208875"/>
                <a:ext cx="7934480" cy="646986"/>
              </a:xfrm>
              <a:prstGeom prst="round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uk-UA" sz="3200" dirty="0" smtClean="0"/>
                  <a:t>Моделювання структури </a:t>
                </a:r>
                <a14:m>
                  <m:oMath xmlns:m="http://schemas.openxmlformats.org/officeDocument/2006/math">
                    <m:sSup>
                      <m:sSupPr>
                        <m:ctrlPr>
                          <a:rPr lang="en-US" sz="3200" i="1">
                            <a:latin typeface="Cambria Math" panose="02040503050406030204" pitchFamily="18" charset="0"/>
                          </a:rPr>
                        </m:ctrlPr>
                      </m:sSupPr>
                      <m:e>
                        <m:r>
                          <a:rPr lang="uk-UA" sz="3200" i="1">
                            <a:latin typeface="Cambria Math" panose="02040503050406030204" pitchFamily="18" charset="0"/>
                          </a:rPr>
                          <m:t>𝑛</m:t>
                        </m:r>
                      </m:e>
                      <m:sup>
                        <m:r>
                          <a:rPr lang="uk-UA" sz="3200" i="1">
                            <a:latin typeface="Cambria Math" panose="02040503050406030204" pitchFamily="18" charset="0"/>
                          </a:rPr>
                          <m:t>+</m:t>
                        </m:r>
                      </m:sup>
                    </m:sSup>
                    <m:r>
                      <a:rPr lang="uk-UA" sz="3200" i="1">
                        <a:latin typeface="Cambria Math" panose="02040503050406030204" pitchFamily="18" charset="0"/>
                      </a:rPr>
                      <m:t>−</m:t>
                    </m:r>
                    <m:r>
                      <a:rPr lang="uk-UA" sz="3200" i="1">
                        <a:latin typeface="Cambria Math" panose="02040503050406030204" pitchFamily="18" charset="0"/>
                      </a:rPr>
                      <m:t>𝑝</m:t>
                    </m:r>
                    <m:r>
                      <a:rPr lang="uk-UA" sz="3200" i="1">
                        <a:latin typeface="Cambria Math" panose="02040503050406030204" pitchFamily="18" charset="0"/>
                      </a:rPr>
                      <m:t>−</m:t>
                    </m:r>
                    <m:sSup>
                      <m:sSupPr>
                        <m:ctrlPr>
                          <a:rPr lang="en-US" sz="3200" i="1">
                            <a:latin typeface="Cambria Math" panose="02040503050406030204" pitchFamily="18" charset="0"/>
                          </a:rPr>
                        </m:ctrlPr>
                      </m:sSupPr>
                      <m:e>
                        <m:r>
                          <a:rPr lang="uk-UA" sz="3200" i="1">
                            <a:latin typeface="Cambria Math" panose="02040503050406030204" pitchFamily="18" charset="0"/>
                          </a:rPr>
                          <m:t>𝑝</m:t>
                        </m:r>
                      </m:e>
                      <m:sup>
                        <m:r>
                          <a:rPr lang="uk-UA" sz="3200" i="1">
                            <a:latin typeface="Cambria Math" panose="02040503050406030204" pitchFamily="18" charset="0"/>
                          </a:rPr>
                          <m:t>+</m:t>
                        </m:r>
                      </m:sup>
                    </m:sSup>
                    <m:r>
                      <a:rPr lang="uk-UA" sz="3200" i="1">
                        <a:latin typeface="Cambria Math" panose="02040503050406030204" pitchFamily="18" charset="0"/>
                      </a:rPr>
                      <m:t>−</m:t>
                    </m:r>
                    <m:r>
                      <a:rPr lang="uk-UA" sz="3200" i="1">
                        <a:latin typeface="Cambria Math" panose="02040503050406030204" pitchFamily="18" charset="0"/>
                      </a:rPr>
                      <m:t>𝑆</m:t>
                    </m:r>
                  </m:oMath>
                </a14:m>
                <a:r>
                  <a:rPr lang="uk-UA" sz="3200" dirty="0">
                    <a:latin typeface="Times New Roman" panose="02020603050405020304" pitchFamily="18" charset="0"/>
                    <a:cs typeface="Times New Roman" panose="02020603050405020304" pitchFamily="18" charset="0"/>
                  </a:rPr>
                  <a:t> </a:t>
                </a:r>
                <a:endParaRPr lang="en-US" sz="3200" dirty="0"/>
              </a:p>
            </p:txBody>
          </p:sp>
        </mc:Choice>
        <mc:Fallback>
          <p:sp>
            <p:nvSpPr>
              <p:cNvPr id="2" name="TextBox 1"/>
              <p:cNvSpPr txBox="1">
                <a:spLocks noRot="1" noChangeAspect="1" noMove="1" noResize="1" noEditPoints="1" noAdjustHandles="1" noChangeArrowheads="1" noChangeShapeType="1" noTextEdit="1"/>
              </p:cNvSpPr>
              <p:nvPr/>
            </p:nvSpPr>
            <p:spPr>
              <a:xfrm>
                <a:off x="2006927" y="208875"/>
                <a:ext cx="7934480" cy="646986"/>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323859" y="1182487"/>
                <a:ext cx="2722668" cy="65755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i="1"/>
                          </m:ctrlPr>
                        </m:fPr>
                        <m:num>
                          <m:sSub>
                            <m:sSubPr>
                              <m:ctrlPr>
                                <a:rPr lang="en-US" i="1"/>
                              </m:ctrlPr>
                            </m:sSubPr>
                            <m:e>
                              <m:r>
                                <a:rPr lang="uk-UA" i="1"/>
                                <m:t>𝑁</m:t>
                              </m:r>
                            </m:e>
                            <m:sub>
                              <m:r>
                                <a:rPr lang="uk-UA" i="1"/>
                                <m:t>𝐹𝑒</m:t>
                              </m:r>
                              <m:r>
                                <a:rPr lang="uk-UA" i="1"/>
                                <m:t>+</m:t>
                              </m:r>
                            </m:sub>
                          </m:sSub>
                        </m:num>
                        <m:den>
                          <m:sSub>
                            <m:sSubPr>
                              <m:ctrlPr>
                                <a:rPr lang="en-US" i="1"/>
                              </m:ctrlPr>
                            </m:sSubPr>
                            <m:e>
                              <m:r>
                                <a:rPr lang="uk-UA" i="1"/>
                                <m:t>𝑁</m:t>
                              </m:r>
                            </m:e>
                            <m:sub>
                              <m:r>
                                <a:rPr lang="uk-UA" i="1"/>
                                <m:t>𝐹𝑒</m:t>
                              </m:r>
                              <m:r>
                                <a:rPr lang="uk-UA" i="1"/>
                                <m:t>0</m:t>
                              </m:r>
                            </m:sub>
                          </m:sSub>
                        </m:den>
                      </m:f>
                      <m:r>
                        <a:rPr lang="uk-UA" i="1"/>
                        <m:t>=</m:t>
                      </m:r>
                      <m:r>
                        <a:rPr lang="uk-UA" i="1"/>
                        <m:t>𝑒𝑥𝑝</m:t>
                      </m:r>
                      <m:d>
                        <m:dPr>
                          <m:ctrlPr>
                            <a:rPr lang="en-US" i="1"/>
                          </m:ctrlPr>
                        </m:dPr>
                        <m:e>
                          <m:r>
                            <a:rPr lang="uk-UA" i="1"/>
                            <m:t>−</m:t>
                          </m:r>
                          <m:f>
                            <m:fPr>
                              <m:ctrlPr>
                                <a:rPr lang="en-US" i="1"/>
                              </m:ctrlPr>
                            </m:fPr>
                            <m:num>
                              <m:sSub>
                                <m:sSubPr>
                                  <m:ctrlPr>
                                    <a:rPr lang="en-US" i="1"/>
                                  </m:ctrlPr>
                                </m:sSubPr>
                                <m:e>
                                  <m:r>
                                    <a:rPr lang="uk-UA" i="1"/>
                                    <m:t>𝐸</m:t>
                                  </m:r>
                                </m:e>
                                <m:sub>
                                  <m:r>
                                    <a:rPr lang="uk-UA" i="1"/>
                                    <m:t>𝐹</m:t>
                                  </m:r>
                                </m:sub>
                              </m:sSub>
                              <m:r>
                                <a:rPr lang="uk-UA" i="1"/>
                                <m:t>−</m:t>
                              </m:r>
                              <m:sSub>
                                <m:sSubPr>
                                  <m:ctrlPr>
                                    <a:rPr lang="en-US" i="1"/>
                                  </m:ctrlPr>
                                </m:sSubPr>
                                <m:e>
                                  <m:r>
                                    <a:rPr lang="uk-UA" i="1"/>
                                    <m:t>𝐸</m:t>
                                  </m:r>
                                </m:e>
                                <m:sub>
                                  <m:r>
                                    <a:rPr lang="uk-UA" i="1"/>
                                    <m:t>𝐹𝑒</m:t>
                                  </m:r>
                                </m:sub>
                              </m:sSub>
                            </m:num>
                            <m:den>
                              <m:r>
                                <a:rPr lang="uk-UA" i="1"/>
                                <m:t>𝑘𝑇</m:t>
                              </m:r>
                            </m:den>
                          </m:f>
                        </m:e>
                      </m:d>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323859" y="1182487"/>
                <a:ext cx="2722668" cy="6575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66375" y="3721039"/>
                <a:ext cx="3268395" cy="4049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uk-UA" i="1"/>
                            <m:t>𝜎</m:t>
                          </m:r>
                        </m:e>
                        <m:sub>
                          <m:r>
                            <a:rPr lang="en-US" i="1"/>
                            <m:t>𝑛</m:t>
                          </m:r>
                          <m:r>
                            <a:rPr lang="en-US" i="1"/>
                            <m:t>,</m:t>
                          </m:r>
                          <m:r>
                            <a:rPr lang="en-US" i="1"/>
                            <m:t>𝐹𝑒𝐵</m:t>
                          </m:r>
                          <m:r>
                            <a:rPr lang="en-US" i="1"/>
                            <m:t>,</m:t>
                          </m:r>
                          <m:r>
                            <a:rPr lang="en-US" i="1"/>
                            <m:t>𝐴</m:t>
                          </m:r>
                        </m:sub>
                      </m:sSub>
                      <m:r>
                        <a:rPr lang="uk-UA" i="1"/>
                        <m:t>=5.1</m:t>
                      </m:r>
                      <m:r>
                        <a:rPr lang="ru-RU" i="1"/>
                        <m:t>∙</m:t>
                      </m:r>
                      <m:sSup>
                        <m:sSupPr>
                          <m:ctrlPr>
                            <a:rPr lang="en-US" i="1"/>
                          </m:ctrlPr>
                        </m:sSupPr>
                        <m:e>
                          <m:r>
                            <a:rPr lang="ru-RU" i="1"/>
                            <m:t>10</m:t>
                          </m:r>
                        </m:e>
                        <m:sup>
                          <m:r>
                            <a:rPr lang="ru-RU" i="1"/>
                            <m:t>−13</m:t>
                          </m:r>
                        </m:sup>
                      </m:sSup>
                      <m:sSup>
                        <m:sSupPr>
                          <m:ctrlPr>
                            <a:rPr lang="en-US" i="1"/>
                          </m:ctrlPr>
                        </m:sSupPr>
                        <m:e>
                          <m:r>
                            <a:rPr lang="ru-RU" i="1"/>
                            <m:t>𝑇</m:t>
                          </m:r>
                        </m:e>
                        <m:sup>
                          <m:r>
                            <a:rPr lang="ru-RU" i="1"/>
                            <m:t>−2.5</m:t>
                          </m:r>
                        </m:sup>
                      </m:sSup>
                      <m:d>
                        <m:dPr>
                          <m:ctrlPr>
                            <a:rPr lang="en-US" i="1"/>
                          </m:ctrlPr>
                        </m:dPr>
                        <m:e>
                          <m:sSup>
                            <m:sSupPr>
                              <m:ctrlPr>
                                <a:rPr lang="en-US" i="1"/>
                              </m:ctrlPr>
                            </m:sSupPr>
                            <m:e>
                              <m:r>
                                <a:rPr lang="ru-RU" i="1"/>
                                <m:t>м</m:t>
                              </m:r>
                            </m:e>
                            <m:sup>
                              <m:r>
                                <a:rPr lang="ru-RU" i="1"/>
                                <m:t>2</m:t>
                              </m:r>
                            </m:sup>
                          </m:sSup>
                        </m:e>
                      </m:d>
                    </m:oMath>
                  </m:oMathPara>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266375" y="3721039"/>
                <a:ext cx="3268395" cy="4049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3489" y="2769650"/>
                <a:ext cx="4369273" cy="7146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uk-UA" i="1"/>
                            <m:t>𝜎</m:t>
                          </m:r>
                        </m:e>
                        <m:sub>
                          <m:r>
                            <a:rPr lang="en-US" i="1"/>
                            <m:t>𝑝</m:t>
                          </m:r>
                          <m:r>
                            <a:rPr lang="en-US" i="1"/>
                            <m:t>,</m:t>
                          </m:r>
                          <m:r>
                            <a:rPr lang="en-US" i="1"/>
                            <m:t>𝐹𝑒𝐵</m:t>
                          </m:r>
                          <m:r>
                            <a:rPr lang="en-US" i="1"/>
                            <m:t>,</m:t>
                          </m:r>
                          <m:r>
                            <a:rPr lang="en-US" i="1"/>
                            <m:t>𝐴</m:t>
                          </m:r>
                        </m:sub>
                      </m:sSub>
                      <m:r>
                        <a:rPr lang="uk-UA" i="1"/>
                        <m:t>=3.32</m:t>
                      </m:r>
                      <m:r>
                        <a:rPr lang="ru-RU" i="1"/>
                        <m:t>∙</m:t>
                      </m:r>
                      <m:sSup>
                        <m:sSupPr>
                          <m:ctrlPr>
                            <a:rPr lang="en-US" i="1"/>
                          </m:ctrlPr>
                        </m:sSupPr>
                        <m:e>
                          <m:r>
                            <a:rPr lang="ru-RU" i="1"/>
                            <m:t>10</m:t>
                          </m:r>
                        </m:e>
                        <m:sup>
                          <m:r>
                            <a:rPr lang="ru-RU" i="1"/>
                            <m:t>−14</m:t>
                          </m:r>
                        </m:sup>
                      </m:sSup>
                      <m:r>
                        <a:rPr lang="ru-RU" i="1"/>
                        <m:t>𝑒𝑥𝑝</m:t>
                      </m:r>
                      <m:d>
                        <m:dPr>
                          <m:ctrlPr>
                            <a:rPr lang="en-US" i="1"/>
                          </m:ctrlPr>
                        </m:dPr>
                        <m:e>
                          <m:r>
                            <a:rPr lang="ru-RU" i="1"/>
                            <m:t>−</m:t>
                          </m:r>
                          <m:f>
                            <m:fPr>
                              <m:ctrlPr>
                                <a:rPr lang="en-US" i="1"/>
                              </m:ctrlPr>
                            </m:fPr>
                            <m:num>
                              <m:r>
                                <a:rPr lang="ru-RU" i="1"/>
                                <m:t>0.262</m:t>
                              </m:r>
                            </m:num>
                            <m:den>
                              <m:r>
                                <a:rPr lang="ru-RU" i="1"/>
                                <m:t>𝑘𝑇</m:t>
                              </m:r>
                            </m:den>
                          </m:f>
                        </m:e>
                      </m:d>
                      <m:d>
                        <m:dPr>
                          <m:ctrlPr>
                            <a:rPr lang="en-US" i="1"/>
                          </m:ctrlPr>
                        </m:dPr>
                        <m:e>
                          <m:sSup>
                            <m:sSupPr>
                              <m:ctrlPr>
                                <a:rPr lang="en-US" i="1"/>
                              </m:ctrlPr>
                            </m:sSupPr>
                            <m:e>
                              <m:r>
                                <a:rPr lang="ru-RU" i="1"/>
                                <m:t>м</m:t>
                              </m:r>
                            </m:e>
                            <m:sup>
                              <m:r>
                                <a:rPr lang="ru-RU" i="1"/>
                                <m:t>2</m:t>
                              </m:r>
                            </m:sup>
                          </m:sSup>
                        </m:e>
                      </m:d>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253489" y="2769650"/>
                <a:ext cx="4369273" cy="7146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253489" y="2114087"/>
                <a:ext cx="4879221" cy="3815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m:ctrlPr>
                        </m:sSubPr>
                        <m:e>
                          <m:r>
                            <a:rPr lang="uk-UA" i="1"/>
                            <m:t>𝐸</m:t>
                          </m:r>
                        </m:e>
                        <m:sub>
                          <m:r>
                            <a:rPr lang="uk-UA" i="1"/>
                            <m:t>𝐹𝑒𝐵</m:t>
                          </m:r>
                          <m:r>
                            <a:rPr lang="uk-UA" i="1"/>
                            <m:t>,</m:t>
                          </m:r>
                          <m:r>
                            <a:rPr lang="uk-UA" i="1"/>
                            <m:t>𝐴</m:t>
                          </m:r>
                        </m:sub>
                      </m:sSub>
                      <m:r>
                        <a:rPr lang="uk-UA" i="1"/>
                        <m:t>=</m:t>
                      </m:r>
                      <m:sSub>
                        <m:sSubPr>
                          <m:ctrlPr>
                            <a:rPr lang="en-US" i="1"/>
                          </m:ctrlPr>
                        </m:sSubPr>
                        <m:e>
                          <m:r>
                            <a:rPr lang="uk-UA" i="1"/>
                            <m:t>𝐸</m:t>
                          </m:r>
                        </m:e>
                        <m:sub>
                          <m:r>
                            <a:rPr lang="uk-UA" i="1"/>
                            <m:t>𝐶</m:t>
                          </m:r>
                        </m:sub>
                      </m:sSub>
                      <m:r>
                        <a:rPr lang="uk-UA" i="1"/>
                        <m:t>−0.26 </m:t>
                      </m:r>
                      <m:r>
                        <a:rPr lang="ru-RU" i="1"/>
                        <m:t>еВ</m:t>
                      </m:r>
                      <m:r>
                        <a:rPr lang="uk-UA" b="0" i="1" smtClean="0">
                          <a:latin typeface="Cambria Math" panose="02040503050406030204" pitchFamily="18" charset="0"/>
                        </a:rPr>
                        <m:t>  </m:t>
                      </m:r>
                      <m:r>
                        <a:rPr lang="en-US" b="0" i="1" smtClean="0">
                          <a:latin typeface="Cambria Math" panose="02040503050406030204" pitchFamily="18" charset="0"/>
                        </a:rPr>
                        <m:t>;</m:t>
                      </m:r>
                      <m:r>
                        <a:rPr lang="uk-UA" b="0" i="1" smtClean="0">
                          <a:latin typeface="Cambria Math" panose="02040503050406030204" pitchFamily="18" charset="0"/>
                        </a:rPr>
                        <m:t> </m:t>
                      </m:r>
                      <m:sSub>
                        <m:sSubPr>
                          <m:ctrlPr>
                            <a:rPr lang="en-US" i="1"/>
                          </m:ctrlPr>
                        </m:sSubPr>
                        <m:e>
                          <m:r>
                            <a:rPr lang="uk-UA" i="1"/>
                            <m:t>𝐸</m:t>
                          </m:r>
                        </m:e>
                        <m:sub>
                          <m:r>
                            <a:rPr lang="uk-UA" i="1"/>
                            <m:t>𝐹𝑒𝐵</m:t>
                          </m:r>
                          <m:r>
                            <a:rPr lang="uk-UA" i="1"/>
                            <m:t>,</m:t>
                          </m:r>
                          <m:r>
                            <a:rPr lang="en-US" i="1"/>
                            <m:t>𝐷</m:t>
                          </m:r>
                        </m:sub>
                      </m:sSub>
                      <m:r>
                        <a:rPr lang="uk-UA" i="1"/>
                        <m:t>=</m:t>
                      </m:r>
                      <m:sSub>
                        <m:sSubPr>
                          <m:ctrlPr>
                            <a:rPr lang="en-US" i="1"/>
                          </m:ctrlPr>
                        </m:sSubPr>
                        <m:e>
                          <m:r>
                            <a:rPr lang="uk-UA" i="1"/>
                            <m:t>𝐸</m:t>
                          </m:r>
                        </m:e>
                        <m:sub>
                          <m:r>
                            <a:rPr lang="uk-UA" i="1"/>
                            <m:t>𝑉</m:t>
                          </m:r>
                        </m:sub>
                      </m:sSub>
                      <m:r>
                        <a:rPr lang="uk-UA" i="1"/>
                        <m:t>+0.10 </m:t>
                      </m:r>
                      <m:r>
                        <a:rPr lang="ru-RU" i="1"/>
                        <m:t>еВ</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53489" y="2114087"/>
                <a:ext cx="4879221" cy="3815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323859" y="5066579"/>
                <a:ext cx="2389950" cy="3940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uk-UA" i="1"/>
                            <m:t>𝜎</m:t>
                          </m:r>
                        </m:e>
                        <m:sub>
                          <m:r>
                            <a:rPr lang="en-US" i="1"/>
                            <m:t>𝑛</m:t>
                          </m:r>
                          <m:r>
                            <a:rPr lang="ru-RU" i="1"/>
                            <m:t>,</m:t>
                          </m:r>
                          <m:r>
                            <a:rPr lang="en-US" i="1"/>
                            <m:t>𝐹𝑒𝐵</m:t>
                          </m:r>
                          <m:r>
                            <a:rPr lang="ru-RU" i="1"/>
                            <m:t>,</m:t>
                          </m:r>
                          <m:r>
                            <a:rPr lang="en-US" i="1"/>
                            <m:t>𝐷</m:t>
                          </m:r>
                        </m:sub>
                      </m:sSub>
                      <m:r>
                        <a:rPr lang="uk-UA" i="1"/>
                        <m:t>=4</m:t>
                      </m:r>
                      <m:r>
                        <a:rPr lang="ru-RU" i="1"/>
                        <m:t>∙</m:t>
                      </m:r>
                      <m:sSup>
                        <m:sSupPr>
                          <m:ctrlPr>
                            <a:rPr lang="en-US" i="1"/>
                          </m:ctrlPr>
                        </m:sSupPr>
                        <m:e>
                          <m:r>
                            <a:rPr lang="ru-RU" i="1"/>
                            <m:t>10</m:t>
                          </m:r>
                        </m:e>
                        <m:sup>
                          <m:r>
                            <a:rPr lang="ru-RU" i="1"/>
                            <m:t>−17</m:t>
                          </m:r>
                        </m:sup>
                      </m:sSup>
                      <m:sSup>
                        <m:sSupPr>
                          <m:ctrlPr>
                            <a:rPr lang="en-US" i="1"/>
                          </m:ctrlPr>
                        </m:sSupPr>
                        <m:e>
                          <m:r>
                            <a:rPr lang="ru-RU" i="1"/>
                            <m:t>м</m:t>
                          </m:r>
                        </m:e>
                        <m:sup>
                          <m:r>
                            <a:rPr lang="ru-RU" i="1"/>
                            <m:t>2</m:t>
                          </m:r>
                        </m:sup>
                      </m:sSup>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23859" y="5066579"/>
                <a:ext cx="2389950" cy="3940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305586" y="4397471"/>
                <a:ext cx="2387513" cy="40671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m:ctrlPr>
                        </m:sSubPr>
                        <m:e>
                          <m:r>
                            <a:rPr lang="uk-UA" i="1"/>
                            <m:t>𝜎</m:t>
                          </m:r>
                        </m:e>
                        <m:sub>
                          <m:r>
                            <a:rPr lang="en-US" i="1"/>
                            <m:t>𝑝</m:t>
                          </m:r>
                          <m:r>
                            <a:rPr lang="ru-RU" i="1"/>
                            <m:t>,</m:t>
                          </m:r>
                          <m:r>
                            <a:rPr lang="en-US" i="1"/>
                            <m:t>𝐹𝑒𝐵</m:t>
                          </m:r>
                          <m:r>
                            <a:rPr lang="ru-RU" i="1"/>
                            <m:t>,</m:t>
                          </m:r>
                          <m:r>
                            <a:rPr lang="en-US" i="1"/>
                            <m:t>𝐷</m:t>
                          </m:r>
                        </m:sub>
                      </m:sSub>
                      <m:r>
                        <a:rPr lang="uk-UA" i="1"/>
                        <m:t>=2</m:t>
                      </m:r>
                      <m:r>
                        <a:rPr lang="ru-RU" i="1"/>
                        <m:t>∙</m:t>
                      </m:r>
                      <m:sSup>
                        <m:sSupPr>
                          <m:ctrlPr>
                            <a:rPr lang="en-US" i="1"/>
                          </m:ctrlPr>
                        </m:sSupPr>
                        <m:e>
                          <m:r>
                            <a:rPr lang="ru-RU" i="1"/>
                            <m:t>10</m:t>
                          </m:r>
                        </m:e>
                        <m:sup>
                          <m:r>
                            <a:rPr lang="ru-RU" i="1"/>
                            <m:t>−18</m:t>
                          </m:r>
                        </m:sup>
                      </m:sSup>
                      <m:sSup>
                        <m:sSupPr>
                          <m:ctrlPr>
                            <a:rPr lang="en-US" i="1"/>
                          </m:ctrlPr>
                        </m:sSupPr>
                        <m:e>
                          <m:r>
                            <a:rPr lang="ru-RU" i="1"/>
                            <m:t>м</m:t>
                          </m:r>
                        </m:e>
                        <m:sup>
                          <m:r>
                            <a:rPr lang="ru-RU" i="1"/>
                            <m:t>2</m:t>
                          </m:r>
                        </m:sup>
                      </m:sSup>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305586" y="4397471"/>
                <a:ext cx="2387513" cy="406714"/>
              </a:xfrm>
              <a:prstGeom prst="rect">
                <a:avLst/>
              </a:prstGeom>
              <a:blipFill>
                <a:blip r:embed="rId8"/>
                <a:stretch>
                  <a:fillRect b="-4478"/>
                </a:stretch>
              </a:blipFill>
            </p:spPr>
            <p:txBody>
              <a:bodyPr/>
              <a:lstStyle/>
              <a:p>
                <a:r>
                  <a:rPr lang="en-US">
                    <a:noFill/>
                  </a:rPr>
                  <a:t> </a:t>
                </a:r>
              </a:p>
            </p:txBody>
          </p:sp>
        </mc:Fallback>
      </mc:AlternateContent>
      <p:pic>
        <p:nvPicPr>
          <p:cNvPr id="9" name="Рисунок 8"/>
          <p:cNvPicPr/>
          <p:nvPr/>
        </p:nvPicPr>
        <p:blipFill>
          <a:blip r:embed="rId9">
            <a:extLst>
              <a:ext uri="{28A0092B-C50C-407E-A947-70E740481C1C}">
                <a14:useLocalDpi xmlns:a14="http://schemas.microsoft.com/office/drawing/2010/main" val="0"/>
              </a:ext>
            </a:extLst>
          </a:blip>
          <a:srcRect/>
          <a:stretch>
            <a:fillRect/>
          </a:stretch>
        </p:blipFill>
        <p:spPr bwMode="auto">
          <a:xfrm>
            <a:off x="5132710" y="1462245"/>
            <a:ext cx="6825178" cy="4862666"/>
          </a:xfrm>
          <a:prstGeom prst="roundRect">
            <a:avLst>
              <a:gd name="adj" fmla="val 8594"/>
            </a:avLst>
          </a:prstGeom>
          <a:solidFill>
            <a:srgbClr val="FFFFFF">
              <a:shade val="85000"/>
            </a:srgbClr>
          </a:solidFill>
          <a:ln>
            <a:noFill/>
          </a:ln>
          <a:effectLst/>
        </p:spPr>
      </p:pic>
      <mc:AlternateContent xmlns:mc="http://schemas.openxmlformats.org/markup-compatibility/2006">
        <mc:Choice xmlns:a14="http://schemas.microsoft.com/office/drawing/2010/main" Requires="a14">
          <p:sp>
            <p:nvSpPr>
              <p:cNvPr id="11" name="TextBox 10"/>
              <p:cNvSpPr txBox="1"/>
              <p:nvPr/>
            </p:nvSpPr>
            <p:spPr>
              <a:xfrm>
                <a:off x="323859" y="5744742"/>
                <a:ext cx="3458126" cy="65755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i="1"/>
                          </m:ctrlPr>
                        </m:fPr>
                        <m:num>
                          <m:sSub>
                            <m:sSubPr>
                              <m:ctrlPr>
                                <a:rPr lang="en-US" i="1"/>
                              </m:ctrlPr>
                            </m:sSubPr>
                            <m:e>
                              <m:r>
                                <a:rPr lang="en-US" i="1"/>
                                <m:t>𝑁</m:t>
                              </m:r>
                            </m:e>
                            <m:sub>
                              <m:r>
                                <a:rPr lang="uk-UA" i="1"/>
                                <m:t>𝐹𝑒</m:t>
                              </m:r>
                              <m:r>
                                <a:rPr lang="uk-UA" i="1"/>
                                <m:t>+</m:t>
                              </m:r>
                            </m:sub>
                          </m:sSub>
                          <m:r>
                            <a:rPr lang="uk-UA" i="1"/>
                            <m:t>+</m:t>
                          </m:r>
                          <m:sSub>
                            <m:sSubPr>
                              <m:ctrlPr>
                                <a:rPr lang="en-US" i="1"/>
                              </m:ctrlPr>
                            </m:sSubPr>
                            <m:e>
                              <m:r>
                                <a:rPr lang="en-US" i="1"/>
                                <m:t>𝑁</m:t>
                              </m:r>
                            </m:e>
                            <m:sub>
                              <m:r>
                                <a:rPr lang="uk-UA" i="1"/>
                                <m:t>𝐹𝑒</m:t>
                              </m:r>
                              <m:r>
                                <a:rPr lang="en-US" i="1"/>
                                <m:t>𝐵</m:t>
                              </m:r>
                            </m:sub>
                          </m:sSub>
                        </m:num>
                        <m:den>
                          <m:sSub>
                            <m:sSubPr>
                              <m:ctrlPr>
                                <a:rPr lang="en-US" i="1"/>
                              </m:ctrlPr>
                            </m:sSubPr>
                            <m:e>
                              <m:r>
                                <a:rPr lang="en-US" i="1"/>
                                <m:t>𝑁</m:t>
                              </m:r>
                            </m:e>
                            <m:sub>
                              <m:r>
                                <a:rPr lang="uk-UA" i="1"/>
                                <m:t>𝐹𝑒</m:t>
                              </m:r>
                              <m:r>
                                <a:rPr lang="uk-UA" i="1"/>
                                <m:t>0</m:t>
                              </m:r>
                            </m:sub>
                          </m:sSub>
                        </m:den>
                      </m:f>
                      <m:r>
                        <a:rPr lang="uk-UA" i="1"/>
                        <m:t>=</m:t>
                      </m:r>
                      <m:r>
                        <a:rPr lang="uk-UA" i="1"/>
                        <m:t>𝑒𝑥𝑝</m:t>
                      </m:r>
                      <m:d>
                        <m:dPr>
                          <m:ctrlPr>
                            <a:rPr lang="en-US" i="1"/>
                          </m:ctrlPr>
                        </m:dPr>
                        <m:e>
                          <m:r>
                            <a:rPr lang="uk-UA" i="1"/>
                            <m:t>−</m:t>
                          </m:r>
                          <m:f>
                            <m:fPr>
                              <m:ctrlPr>
                                <a:rPr lang="en-US" i="1"/>
                              </m:ctrlPr>
                            </m:fPr>
                            <m:num>
                              <m:sSub>
                                <m:sSubPr>
                                  <m:ctrlPr>
                                    <a:rPr lang="en-US" i="1"/>
                                  </m:ctrlPr>
                                </m:sSubPr>
                                <m:e>
                                  <m:r>
                                    <a:rPr lang="uk-UA" i="1"/>
                                    <m:t>𝐸</m:t>
                                  </m:r>
                                </m:e>
                                <m:sub>
                                  <m:r>
                                    <a:rPr lang="uk-UA" i="1"/>
                                    <m:t>𝐹</m:t>
                                  </m:r>
                                </m:sub>
                              </m:sSub>
                              <m:r>
                                <a:rPr lang="uk-UA" i="1"/>
                                <m:t>−</m:t>
                              </m:r>
                              <m:sSub>
                                <m:sSubPr>
                                  <m:ctrlPr>
                                    <a:rPr lang="en-US" i="1"/>
                                  </m:ctrlPr>
                                </m:sSubPr>
                                <m:e>
                                  <m:r>
                                    <a:rPr lang="uk-UA" i="1"/>
                                    <m:t>𝐸</m:t>
                                  </m:r>
                                </m:e>
                                <m:sub>
                                  <m:r>
                                    <a:rPr lang="uk-UA" i="1"/>
                                    <m:t>𝐹𝑒</m:t>
                                  </m:r>
                                </m:sub>
                              </m:sSub>
                            </m:num>
                            <m:den>
                              <m:r>
                                <a:rPr lang="uk-UA" i="1"/>
                                <m:t>𝑘𝑇</m:t>
                              </m:r>
                            </m:den>
                          </m:f>
                        </m:e>
                      </m:d>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323859" y="5744742"/>
                <a:ext cx="3458126" cy="65755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91738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70006" y="318194"/>
            <a:ext cx="3230762" cy="646986"/>
          </a:xfrm>
          <a:prstGeom prst="round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uk-UA" sz="3200" dirty="0" smtClean="0"/>
              <a:t>Розрахунок ВАХ</a:t>
            </a:r>
            <a:endParaRPr lang="en-US" sz="3200" dirty="0"/>
          </a:p>
        </p:txBody>
      </p:sp>
      <p:pic>
        <p:nvPicPr>
          <p:cNvPr id="4" name="Рисунок 3"/>
          <p:cNvPicPr>
            <a:picLocks noChangeAspect="1"/>
          </p:cNvPicPr>
          <p:nvPr/>
        </p:nvPicPr>
        <p:blipFill>
          <a:blip r:embed="rId2"/>
          <a:stretch>
            <a:fillRect/>
          </a:stretch>
        </p:blipFill>
        <p:spPr>
          <a:xfrm>
            <a:off x="274760" y="1705602"/>
            <a:ext cx="5915024" cy="3963676"/>
          </a:xfrm>
          <a:prstGeom prst="roundRect">
            <a:avLst>
              <a:gd name="adj" fmla="val 8594"/>
            </a:avLst>
          </a:prstGeom>
          <a:solidFill>
            <a:srgbClr val="FFFFFF">
              <a:shade val="85000"/>
            </a:srgbClr>
          </a:solidFill>
          <a:ln>
            <a:noFill/>
          </a:ln>
          <a:effectLst/>
        </p:spPr>
      </p:pic>
      <p:pic>
        <p:nvPicPr>
          <p:cNvPr id="5" name="Рисунок 4"/>
          <p:cNvPicPr/>
          <p:nvPr/>
        </p:nvPicPr>
        <p:blipFill>
          <a:blip r:embed="rId3">
            <a:extLst>
              <a:ext uri="{28A0092B-C50C-407E-A947-70E740481C1C}">
                <a14:useLocalDpi xmlns:a14="http://schemas.microsoft.com/office/drawing/2010/main" val="0"/>
              </a:ext>
            </a:extLst>
          </a:blip>
          <a:srcRect/>
          <a:stretch>
            <a:fillRect/>
          </a:stretch>
        </p:blipFill>
        <p:spPr bwMode="auto">
          <a:xfrm>
            <a:off x="6505981" y="2898722"/>
            <a:ext cx="5395288" cy="1672498"/>
          </a:xfrm>
          <a:prstGeom prst="rect">
            <a:avLst/>
          </a:prstGeom>
          <a:noFill/>
          <a:ln>
            <a:noFill/>
          </a:ln>
        </p:spPr>
      </p:pic>
    </p:spTree>
    <p:extLst>
      <p:ext uri="{BB962C8B-B14F-4D97-AF65-F5344CB8AC3E}">
        <p14:creationId xmlns:p14="http://schemas.microsoft.com/office/powerpoint/2010/main" val="2369211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9074" y="343107"/>
            <a:ext cx="2960759" cy="646986"/>
          </a:xfrm>
          <a:prstGeom prst="round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uk-UA" sz="3200" dirty="0" smtClean="0"/>
              <a:t>Апроксимація </a:t>
            </a:r>
            <a:endParaRPr lang="en-US" sz="3200" dirty="0"/>
          </a:p>
        </p:txBody>
      </p:sp>
      <mc:AlternateContent xmlns:mc="http://schemas.openxmlformats.org/markup-compatibility/2006">
        <mc:Choice xmlns:a14="http://schemas.microsoft.com/office/drawing/2010/main" Requires="a14">
          <p:sp>
            <p:nvSpPr>
              <p:cNvPr id="3" name="TextBox 2"/>
              <p:cNvSpPr txBox="1"/>
              <p:nvPr/>
            </p:nvSpPr>
            <p:spPr>
              <a:xfrm>
                <a:off x="1266092" y="1332073"/>
                <a:ext cx="8796704" cy="7146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uk-UA" i="1"/>
                        <m:t>𝐽</m:t>
                      </m:r>
                      <m:d>
                        <m:dPr>
                          <m:ctrlPr>
                            <a:rPr lang="en-US" i="1"/>
                          </m:ctrlPr>
                        </m:dPr>
                        <m:e>
                          <m:r>
                            <a:rPr lang="uk-UA" i="1"/>
                            <m:t>𝑉</m:t>
                          </m:r>
                        </m:e>
                      </m:d>
                      <m:r>
                        <a:rPr lang="uk-UA" i="1"/>
                        <m:t>= </m:t>
                      </m:r>
                      <m:sSub>
                        <m:sSubPr>
                          <m:ctrlPr>
                            <a:rPr lang="en-US" i="1"/>
                          </m:ctrlPr>
                        </m:sSubPr>
                        <m:e>
                          <m:r>
                            <a:rPr lang="uk-UA" i="1"/>
                            <m:t>𝐽</m:t>
                          </m:r>
                        </m:e>
                        <m:sub>
                          <m:r>
                            <a:rPr lang="uk-UA" i="1"/>
                            <m:t>01</m:t>
                          </m:r>
                        </m:sub>
                      </m:sSub>
                      <m:d>
                        <m:dPr>
                          <m:begChr m:val="["/>
                          <m:endChr m:val="]"/>
                          <m:ctrlPr>
                            <a:rPr lang="en-US" i="1"/>
                          </m:ctrlPr>
                        </m:dPr>
                        <m:e>
                          <m:r>
                            <a:rPr lang="uk-UA" i="1"/>
                            <m:t>𝑒𝑥𝑝</m:t>
                          </m:r>
                          <m:d>
                            <m:dPr>
                              <m:ctrlPr>
                                <a:rPr lang="en-US" i="1"/>
                              </m:ctrlPr>
                            </m:dPr>
                            <m:e>
                              <m:f>
                                <m:fPr>
                                  <m:ctrlPr>
                                    <a:rPr lang="en-US" i="1"/>
                                  </m:ctrlPr>
                                </m:fPr>
                                <m:num>
                                  <m:r>
                                    <a:rPr lang="uk-UA" i="1"/>
                                    <m:t>𝑉</m:t>
                                  </m:r>
                                  <m:r>
                                    <a:rPr lang="uk-UA" i="1"/>
                                    <m:t>−</m:t>
                                  </m:r>
                                  <m:sSub>
                                    <m:sSubPr>
                                      <m:ctrlPr>
                                        <a:rPr lang="en-US" i="1"/>
                                      </m:ctrlPr>
                                    </m:sSubPr>
                                    <m:e>
                                      <m:r>
                                        <a:rPr lang="uk-UA" i="1"/>
                                        <m:t>𝑅</m:t>
                                      </m:r>
                                    </m:e>
                                    <m:sub>
                                      <m:r>
                                        <a:rPr lang="uk-UA" i="1"/>
                                        <m:t>𝑆</m:t>
                                      </m:r>
                                    </m:sub>
                                  </m:sSub>
                                  <m:r>
                                    <a:rPr lang="uk-UA" i="1"/>
                                    <m:t>𝐽</m:t>
                                  </m:r>
                                  <m:d>
                                    <m:dPr>
                                      <m:ctrlPr>
                                        <a:rPr lang="en-US" i="1"/>
                                      </m:ctrlPr>
                                    </m:dPr>
                                    <m:e>
                                      <m:r>
                                        <a:rPr lang="uk-UA" i="1"/>
                                        <m:t>𝑉</m:t>
                                      </m:r>
                                    </m:e>
                                  </m:d>
                                </m:num>
                                <m:den>
                                  <m:sSub>
                                    <m:sSubPr>
                                      <m:ctrlPr>
                                        <a:rPr lang="en-US" i="1"/>
                                      </m:ctrlPr>
                                    </m:sSubPr>
                                    <m:e>
                                      <m:r>
                                        <a:rPr lang="uk-UA" i="1"/>
                                        <m:t>𝑉</m:t>
                                      </m:r>
                                    </m:e>
                                    <m:sub>
                                      <m:r>
                                        <a:rPr lang="uk-UA" i="1"/>
                                        <m:t>𝑇</m:t>
                                      </m:r>
                                    </m:sub>
                                  </m:sSub>
                                </m:den>
                              </m:f>
                            </m:e>
                          </m:d>
                          <m:r>
                            <a:rPr lang="uk-UA" i="1"/>
                            <m:t>−1</m:t>
                          </m:r>
                        </m:e>
                      </m:d>
                      <m:r>
                        <a:rPr lang="uk-UA" i="1"/>
                        <m:t>   +</m:t>
                      </m:r>
                      <m:sSub>
                        <m:sSubPr>
                          <m:ctrlPr>
                            <a:rPr lang="en-US" i="1"/>
                          </m:ctrlPr>
                        </m:sSubPr>
                        <m:e>
                          <m:r>
                            <a:rPr lang="uk-UA" i="1"/>
                            <m:t>𝐽</m:t>
                          </m:r>
                        </m:e>
                        <m:sub>
                          <m:r>
                            <a:rPr lang="uk-UA" i="1"/>
                            <m:t>02</m:t>
                          </m:r>
                        </m:sub>
                      </m:sSub>
                      <m:d>
                        <m:dPr>
                          <m:begChr m:val="["/>
                          <m:endChr m:val="]"/>
                          <m:ctrlPr>
                            <a:rPr lang="en-US" i="1"/>
                          </m:ctrlPr>
                        </m:dPr>
                        <m:e>
                          <m:r>
                            <a:rPr lang="uk-UA" i="1"/>
                            <m:t>𝑒𝑥𝑝</m:t>
                          </m:r>
                          <m:d>
                            <m:dPr>
                              <m:ctrlPr>
                                <a:rPr lang="en-US" i="1"/>
                              </m:ctrlPr>
                            </m:dPr>
                            <m:e>
                              <m:f>
                                <m:fPr>
                                  <m:ctrlPr>
                                    <a:rPr lang="en-US" i="1"/>
                                  </m:ctrlPr>
                                </m:fPr>
                                <m:num>
                                  <m:r>
                                    <a:rPr lang="uk-UA" i="1"/>
                                    <m:t>𝑉</m:t>
                                  </m:r>
                                  <m:r>
                                    <a:rPr lang="uk-UA" i="1"/>
                                    <m:t>−</m:t>
                                  </m:r>
                                  <m:sSub>
                                    <m:sSubPr>
                                      <m:ctrlPr>
                                        <a:rPr lang="en-US" i="1"/>
                                      </m:ctrlPr>
                                    </m:sSubPr>
                                    <m:e>
                                      <m:r>
                                        <a:rPr lang="uk-UA" i="1"/>
                                        <m:t>𝑅</m:t>
                                      </m:r>
                                    </m:e>
                                    <m:sub>
                                      <m:r>
                                        <a:rPr lang="uk-UA" i="1"/>
                                        <m:t>𝑆</m:t>
                                      </m:r>
                                    </m:sub>
                                  </m:sSub>
                                  <m:r>
                                    <a:rPr lang="uk-UA" i="1"/>
                                    <m:t>𝐽</m:t>
                                  </m:r>
                                  <m:d>
                                    <m:dPr>
                                      <m:ctrlPr>
                                        <a:rPr lang="en-US" i="1"/>
                                      </m:ctrlPr>
                                    </m:dPr>
                                    <m:e>
                                      <m:r>
                                        <a:rPr lang="uk-UA" i="1"/>
                                        <m:t>𝑉</m:t>
                                      </m:r>
                                    </m:e>
                                  </m:d>
                                </m:num>
                                <m:den>
                                  <m:sSub>
                                    <m:sSubPr>
                                      <m:ctrlPr>
                                        <a:rPr lang="en-US" i="1"/>
                                      </m:ctrlPr>
                                    </m:sSubPr>
                                    <m:e>
                                      <m:r>
                                        <a:rPr lang="ru-RU" i="1"/>
                                        <m:t>𝑛</m:t>
                                      </m:r>
                                      <m:r>
                                        <a:rPr lang="uk-UA" i="1"/>
                                        <m:t>𝑉</m:t>
                                      </m:r>
                                    </m:e>
                                    <m:sub>
                                      <m:r>
                                        <a:rPr lang="uk-UA" i="1"/>
                                        <m:t>𝑇</m:t>
                                      </m:r>
                                    </m:sub>
                                  </m:sSub>
                                </m:den>
                              </m:f>
                            </m:e>
                          </m:d>
                          <m:r>
                            <a:rPr lang="uk-UA" i="1"/>
                            <m:t>−1</m:t>
                          </m:r>
                        </m:e>
                      </m:d>
                      <m:r>
                        <a:rPr lang="uk-UA" i="1"/>
                        <m:t> +</m:t>
                      </m:r>
                      <m:f>
                        <m:fPr>
                          <m:ctrlPr>
                            <a:rPr lang="en-US" i="1"/>
                          </m:ctrlPr>
                        </m:fPr>
                        <m:num>
                          <m:r>
                            <a:rPr lang="uk-UA" i="1"/>
                            <m:t>𝑉</m:t>
                          </m:r>
                          <m:r>
                            <a:rPr lang="uk-UA" i="1"/>
                            <m:t>−</m:t>
                          </m:r>
                          <m:sSub>
                            <m:sSubPr>
                              <m:ctrlPr>
                                <a:rPr lang="en-US" i="1"/>
                              </m:ctrlPr>
                            </m:sSubPr>
                            <m:e>
                              <m:r>
                                <a:rPr lang="uk-UA" i="1"/>
                                <m:t>𝑅</m:t>
                              </m:r>
                            </m:e>
                            <m:sub>
                              <m:r>
                                <a:rPr lang="uk-UA" i="1"/>
                                <m:t>𝑆</m:t>
                              </m:r>
                            </m:sub>
                          </m:sSub>
                          <m:r>
                            <a:rPr lang="uk-UA" i="1"/>
                            <m:t>𝐽</m:t>
                          </m:r>
                          <m:r>
                            <a:rPr lang="uk-UA" i="1"/>
                            <m:t>(</m:t>
                          </m:r>
                          <m:r>
                            <a:rPr lang="uk-UA" i="1"/>
                            <m:t>𝑉</m:t>
                          </m:r>
                          <m:r>
                            <a:rPr lang="uk-UA" i="1"/>
                            <m:t>)</m:t>
                          </m:r>
                        </m:num>
                        <m:den>
                          <m:sSub>
                            <m:sSubPr>
                              <m:ctrlPr>
                                <a:rPr lang="en-US" i="1"/>
                              </m:ctrlPr>
                            </m:sSubPr>
                            <m:e>
                              <m:r>
                                <a:rPr lang="uk-UA" i="1"/>
                                <m:t>𝑅</m:t>
                              </m:r>
                            </m:e>
                            <m:sub>
                              <m:r>
                                <a:rPr lang="uk-UA" i="1"/>
                                <m:t>𝑆𝐻</m:t>
                              </m:r>
                            </m:sub>
                          </m:sSub>
                        </m:den>
                      </m:f>
                      <m:r>
                        <a:rPr lang="uk-UA" i="1"/>
                        <m:t>−</m:t>
                      </m:r>
                      <m:sSub>
                        <m:sSubPr>
                          <m:ctrlPr>
                            <a:rPr lang="en-US" i="1"/>
                          </m:ctrlPr>
                        </m:sSubPr>
                        <m:e>
                          <m:r>
                            <a:rPr lang="uk-UA" i="1"/>
                            <m:t>𝐽</m:t>
                          </m:r>
                        </m:e>
                        <m:sub>
                          <m:r>
                            <a:rPr lang="uk-UA" i="1"/>
                            <m:t>𝑆𝐶</m:t>
                          </m:r>
                        </m:sub>
                      </m:sSub>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266092" y="1332073"/>
                <a:ext cx="8796704" cy="714683"/>
              </a:xfrm>
              <a:prstGeom prst="rect">
                <a:avLst/>
              </a:prstGeom>
              <a:blipFill>
                <a:blip r:embed="rId2"/>
                <a:stretch>
                  <a:fillRect/>
                </a:stretch>
              </a:blipFill>
            </p:spPr>
            <p:txBody>
              <a:bodyPr/>
              <a:lstStyle/>
              <a:p>
                <a:r>
                  <a:rPr lang="en-US">
                    <a:noFill/>
                  </a:rPr>
                  <a:t> </a:t>
                </a:r>
              </a:p>
            </p:txBody>
          </p:sp>
        </mc:Fallback>
      </mc:AlternateContent>
      <p:pic>
        <p:nvPicPr>
          <p:cNvPr id="4" name="Рисунок 3"/>
          <p:cNvPicPr/>
          <p:nvPr/>
        </p:nvPicPr>
        <p:blipFill>
          <a:blip r:embed="rId3">
            <a:extLst>
              <a:ext uri="{28A0092B-C50C-407E-A947-70E740481C1C}">
                <a14:useLocalDpi xmlns:a14="http://schemas.microsoft.com/office/drawing/2010/main" val="0"/>
              </a:ext>
            </a:extLst>
          </a:blip>
          <a:srcRect/>
          <a:stretch>
            <a:fillRect/>
          </a:stretch>
        </p:blipFill>
        <p:spPr bwMode="auto">
          <a:xfrm>
            <a:off x="2961343" y="2360602"/>
            <a:ext cx="6076220" cy="429026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9418860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5564" y="223371"/>
            <a:ext cx="4835237" cy="646986"/>
          </a:xfrm>
          <a:prstGeom prst="round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uk-UA" sz="3200" dirty="0" smtClean="0"/>
              <a:t>Аналіз отриманих даних</a:t>
            </a:r>
            <a:endParaRPr lang="en-US" sz="3200" dirty="0"/>
          </a:p>
        </p:txBody>
      </p:sp>
      <p:pic>
        <p:nvPicPr>
          <p:cNvPr id="3" name="Рисунок 2"/>
          <p:cNvPicPr/>
          <p:nvPr/>
        </p:nvPicPr>
        <p:blipFill>
          <a:blip r:embed="rId2">
            <a:extLst>
              <a:ext uri="{28A0092B-C50C-407E-A947-70E740481C1C}">
                <a14:useLocalDpi xmlns:a14="http://schemas.microsoft.com/office/drawing/2010/main" val="0"/>
              </a:ext>
            </a:extLst>
          </a:blip>
          <a:srcRect/>
          <a:stretch>
            <a:fillRect/>
          </a:stretch>
        </p:blipFill>
        <p:spPr bwMode="auto">
          <a:xfrm>
            <a:off x="469008" y="1110965"/>
            <a:ext cx="5945860" cy="2574770"/>
          </a:xfrm>
          <a:prstGeom prst="roundRect">
            <a:avLst>
              <a:gd name="adj" fmla="val 8594"/>
            </a:avLst>
          </a:prstGeom>
          <a:solidFill>
            <a:srgbClr val="FFFFFF">
              <a:shade val="85000"/>
            </a:srgbClr>
          </a:solidFill>
          <a:ln>
            <a:noFill/>
          </a:ln>
          <a:effectLst/>
        </p:spPr>
      </p:pic>
      <p:pic>
        <p:nvPicPr>
          <p:cNvPr id="4" name="Рисунок 3"/>
          <p:cNvPicPr/>
          <p:nvPr/>
        </p:nvPicPr>
        <p:blipFill>
          <a:blip r:embed="rId3">
            <a:extLst>
              <a:ext uri="{28A0092B-C50C-407E-A947-70E740481C1C}">
                <a14:useLocalDpi xmlns:a14="http://schemas.microsoft.com/office/drawing/2010/main" val="0"/>
              </a:ext>
            </a:extLst>
          </a:blip>
          <a:srcRect/>
          <a:stretch>
            <a:fillRect/>
          </a:stretch>
        </p:blipFill>
        <p:spPr bwMode="auto">
          <a:xfrm>
            <a:off x="469009" y="3926344"/>
            <a:ext cx="5945859" cy="2615134"/>
          </a:xfrm>
          <a:prstGeom prst="roundRect">
            <a:avLst>
              <a:gd name="adj" fmla="val 8594"/>
            </a:avLst>
          </a:prstGeom>
          <a:solidFill>
            <a:srgbClr val="FFFFFF">
              <a:shade val="85000"/>
            </a:srgbClr>
          </a:solidFill>
          <a:ln>
            <a:noFill/>
          </a:ln>
          <a:effectLst/>
        </p:spPr>
      </p:pic>
      <p:pic>
        <p:nvPicPr>
          <p:cNvPr id="5" name="Рисунок 4"/>
          <p:cNvPicPr/>
          <p:nvPr/>
        </p:nvPicPr>
        <p:blipFill>
          <a:blip r:embed="rId4">
            <a:extLst>
              <a:ext uri="{28A0092B-C50C-407E-A947-70E740481C1C}">
                <a14:useLocalDpi xmlns:a14="http://schemas.microsoft.com/office/drawing/2010/main" val="0"/>
              </a:ext>
            </a:extLst>
          </a:blip>
          <a:srcRect/>
          <a:stretch>
            <a:fillRect/>
          </a:stretch>
        </p:blipFill>
        <p:spPr bwMode="auto">
          <a:xfrm>
            <a:off x="6798726" y="1840584"/>
            <a:ext cx="5032204" cy="369030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11418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TM04033921[[fn=Дамаск]]</Template>
  <TotalTime>5270</TotalTime>
  <Words>309</Words>
  <Application>Microsoft Office PowerPoint</Application>
  <PresentationFormat>Широкоэкранный</PresentationFormat>
  <Paragraphs>79</Paragraphs>
  <Slides>14</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14</vt:i4>
      </vt:variant>
    </vt:vector>
  </HeadingPairs>
  <TitlesOfParts>
    <vt:vector size="20" baseType="lpstr">
      <vt:lpstr>Arial</vt:lpstr>
      <vt:lpstr>Bookman Old Style</vt:lpstr>
      <vt:lpstr>Cambria Math</vt:lpstr>
      <vt:lpstr>Rockwell</vt:lpstr>
      <vt:lpstr>Times New Roman</vt:lpstr>
      <vt:lpstr>Damask</vt:lpstr>
      <vt:lpstr>Модулювання величини фактору неідеальності в  n^+-p-p^+-S структурах</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Leonid</dc:creator>
  <cp:lastModifiedBy>Leonid</cp:lastModifiedBy>
  <cp:revision>36</cp:revision>
  <dcterms:created xsi:type="dcterms:W3CDTF">2020-06-03T22:43:24Z</dcterms:created>
  <dcterms:modified xsi:type="dcterms:W3CDTF">2020-06-10T03:47:19Z</dcterms:modified>
</cp:coreProperties>
</file>